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79" r:id="rId4"/>
    <p:sldId id="280" r:id="rId5"/>
    <p:sldId id="265" r:id="rId6"/>
    <p:sldId id="266" r:id="rId7"/>
    <p:sldId id="278" r:id="rId8"/>
    <p:sldId id="260" r:id="rId9"/>
    <p:sldId id="261" r:id="rId10"/>
    <p:sldId id="262" r:id="rId11"/>
    <p:sldId id="263" r:id="rId12"/>
    <p:sldId id="264" r:id="rId13"/>
    <p:sldId id="267" r:id="rId14"/>
    <p:sldId id="281" r:id="rId15"/>
    <p:sldId id="268" r:id="rId16"/>
    <p:sldId id="269" r:id="rId17"/>
    <p:sldId id="270" r:id="rId18"/>
    <p:sldId id="273" r:id="rId19"/>
    <p:sldId id="282" r:id="rId20"/>
    <p:sldId id="274" r:id="rId21"/>
    <p:sldId id="275" r:id="rId22"/>
    <p:sldId id="276" r:id="rId23"/>
    <p:sldId id="277" r:id="rId24"/>
  </p:sldIdLst>
  <p:sldSz cx="9144000" cy="6858000" type="screen4x3"/>
  <p:notesSz cx="6858000" cy="9144000"/>
  <p:defaultTextStyle>
    <a:defPPr>
      <a:defRPr lang="en-GB"/>
    </a:defPPr>
    <a:lvl1pPr algn="l" rtl="0" fontAlgn="base">
      <a:spcBef>
        <a:spcPct val="0"/>
      </a:spcBef>
      <a:spcAft>
        <a:spcPct val="0"/>
      </a:spcAft>
      <a:defRPr sz="800" kern="1200">
        <a:solidFill>
          <a:schemeClr val="tx1"/>
        </a:solidFill>
        <a:latin typeface="Arial" charset="0"/>
        <a:ea typeface="+mn-ea"/>
        <a:cs typeface="+mn-cs"/>
      </a:defRPr>
    </a:lvl1pPr>
    <a:lvl2pPr marL="457200" algn="l" rtl="0" fontAlgn="base">
      <a:spcBef>
        <a:spcPct val="0"/>
      </a:spcBef>
      <a:spcAft>
        <a:spcPct val="0"/>
      </a:spcAft>
      <a:defRPr sz="800" kern="1200">
        <a:solidFill>
          <a:schemeClr val="tx1"/>
        </a:solidFill>
        <a:latin typeface="Arial" charset="0"/>
        <a:ea typeface="+mn-ea"/>
        <a:cs typeface="+mn-cs"/>
      </a:defRPr>
    </a:lvl2pPr>
    <a:lvl3pPr marL="914400" algn="l" rtl="0" fontAlgn="base">
      <a:spcBef>
        <a:spcPct val="0"/>
      </a:spcBef>
      <a:spcAft>
        <a:spcPct val="0"/>
      </a:spcAft>
      <a:defRPr sz="800" kern="1200">
        <a:solidFill>
          <a:schemeClr val="tx1"/>
        </a:solidFill>
        <a:latin typeface="Arial" charset="0"/>
        <a:ea typeface="+mn-ea"/>
        <a:cs typeface="+mn-cs"/>
      </a:defRPr>
    </a:lvl3pPr>
    <a:lvl4pPr marL="1371600" algn="l" rtl="0" fontAlgn="base">
      <a:spcBef>
        <a:spcPct val="0"/>
      </a:spcBef>
      <a:spcAft>
        <a:spcPct val="0"/>
      </a:spcAft>
      <a:defRPr sz="800" kern="1200">
        <a:solidFill>
          <a:schemeClr val="tx1"/>
        </a:solidFill>
        <a:latin typeface="Arial" charset="0"/>
        <a:ea typeface="+mn-ea"/>
        <a:cs typeface="+mn-cs"/>
      </a:defRPr>
    </a:lvl4pPr>
    <a:lvl5pPr marL="1828800" algn="l" rtl="0" fontAlgn="base">
      <a:spcBef>
        <a:spcPct val="0"/>
      </a:spcBef>
      <a:spcAft>
        <a:spcPct val="0"/>
      </a:spcAft>
      <a:defRPr sz="800" kern="1200">
        <a:solidFill>
          <a:schemeClr val="tx1"/>
        </a:solidFill>
        <a:latin typeface="Arial" charset="0"/>
        <a:ea typeface="+mn-ea"/>
        <a:cs typeface="+mn-cs"/>
      </a:defRPr>
    </a:lvl5pPr>
    <a:lvl6pPr marL="2286000" algn="l" defTabSz="914400" rtl="0" eaLnBrk="1" latinLnBrk="0" hangingPunct="1">
      <a:defRPr sz="800" kern="1200">
        <a:solidFill>
          <a:schemeClr val="tx1"/>
        </a:solidFill>
        <a:latin typeface="Arial" charset="0"/>
        <a:ea typeface="+mn-ea"/>
        <a:cs typeface="+mn-cs"/>
      </a:defRPr>
    </a:lvl6pPr>
    <a:lvl7pPr marL="2743200" algn="l" defTabSz="914400" rtl="0" eaLnBrk="1" latinLnBrk="0" hangingPunct="1">
      <a:defRPr sz="800" kern="1200">
        <a:solidFill>
          <a:schemeClr val="tx1"/>
        </a:solidFill>
        <a:latin typeface="Arial" charset="0"/>
        <a:ea typeface="+mn-ea"/>
        <a:cs typeface="+mn-cs"/>
      </a:defRPr>
    </a:lvl7pPr>
    <a:lvl8pPr marL="3200400" algn="l" defTabSz="914400" rtl="0" eaLnBrk="1" latinLnBrk="0" hangingPunct="1">
      <a:defRPr sz="800" kern="1200">
        <a:solidFill>
          <a:schemeClr val="tx1"/>
        </a:solidFill>
        <a:latin typeface="Arial" charset="0"/>
        <a:ea typeface="+mn-ea"/>
        <a:cs typeface="+mn-cs"/>
      </a:defRPr>
    </a:lvl8pPr>
    <a:lvl9pPr marL="3657600" algn="l" defTabSz="914400" rtl="0" eaLnBrk="1" latinLnBrk="0" hangingPunct="1">
      <a:defRPr sz="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0" autoAdjust="0"/>
    <p:restoredTop sz="93366" autoAdjust="0"/>
  </p:normalViewPr>
  <p:slideViewPr>
    <p:cSldViewPr>
      <p:cViewPr varScale="1">
        <p:scale>
          <a:sx n="101" d="100"/>
          <a:sy n="101" d="100"/>
        </p:scale>
        <p:origin x="-36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458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8423E5C-AA94-476F-9802-77C63423EE0E}" type="slidenum">
              <a:rPr lang="en-GB"/>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CC873C79-AA65-40D6-857C-EB32BFADF576}" type="slidenum">
              <a:rPr lang="en-GB"/>
              <a:pPr/>
              <a:t>12</a:t>
            </a:fld>
            <a:endParaRPr lang="en-GB"/>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r>
              <a:rPr lang="en-GB" smtClean="0"/>
              <a:t>Add pic of car with motor sticking through.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2" name="Text Box 8"/>
          <p:cNvSpPr txBox="1">
            <a:spLocks noChangeArrowheads="1"/>
          </p:cNvSpPr>
          <p:nvPr userDrawn="1"/>
        </p:nvSpPr>
        <p:spPr bwMode="auto">
          <a:xfrm>
            <a:off x="215900" y="334963"/>
            <a:ext cx="8748713" cy="6254750"/>
          </a:xfrm>
          <a:prstGeom prst="rect">
            <a:avLst/>
          </a:prstGeom>
          <a:noFill/>
          <a:ln w="57150">
            <a:solidFill>
              <a:srgbClr val="3366FF"/>
            </a:solidFill>
            <a:miter lim="800000"/>
            <a:headEnd/>
            <a:tailEnd/>
          </a:ln>
          <a:effectLst/>
        </p:spPr>
        <p:txBody>
          <a:bodyPr>
            <a:spAutoFit/>
          </a:bodyPr>
          <a:lstStyle/>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a:p>
          <a:p>
            <a:pPr>
              <a:spcBef>
                <a:spcPct val="50000"/>
              </a:spcBef>
            </a:pPr>
            <a:endParaRPr lang="en-GB" sz="1200"/>
          </a:p>
        </p:txBody>
      </p:sp>
      <p:pic>
        <p:nvPicPr>
          <p:cNvPr id="1027" name="Picture 9"/>
          <p:cNvPicPr>
            <a:picLocks noChangeAspect="1" noChangeArrowheads="1"/>
          </p:cNvPicPr>
          <p:nvPr userDrawn="1"/>
        </p:nvPicPr>
        <p:blipFill>
          <a:blip r:embed="rId13"/>
          <a:srcRect/>
          <a:stretch>
            <a:fillRect/>
          </a:stretch>
        </p:blipFill>
        <p:spPr bwMode="auto">
          <a:xfrm>
            <a:off x="363538" y="477838"/>
            <a:ext cx="5864225" cy="1150937"/>
          </a:xfrm>
          <a:prstGeom prst="rect">
            <a:avLst/>
          </a:prstGeom>
          <a:noFill/>
          <a:ln w="57150">
            <a:solidFill>
              <a:srgbClr val="3366FF"/>
            </a:solid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wmf"/><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image" Target="../media/image17.wmf"/></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6" descr="untitled"/>
          <p:cNvPicPr>
            <a:picLocks noChangeAspect="1" noChangeArrowheads="1"/>
          </p:cNvPicPr>
          <p:nvPr/>
        </p:nvPicPr>
        <p:blipFill>
          <a:blip r:embed="rId2" cstate="screen"/>
          <a:srcRect/>
          <a:stretch>
            <a:fillRect/>
          </a:stretch>
        </p:blipFill>
        <p:spPr bwMode="auto">
          <a:xfrm>
            <a:off x="6227763" y="1916113"/>
            <a:ext cx="2552700" cy="1646237"/>
          </a:xfrm>
          <a:prstGeom prst="rect">
            <a:avLst/>
          </a:prstGeom>
          <a:noFill/>
          <a:ln w="9525">
            <a:noFill/>
            <a:miter lim="800000"/>
            <a:headEnd/>
            <a:tailEnd/>
          </a:ln>
        </p:spPr>
      </p:pic>
      <p:pic>
        <p:nvPicPr>
          <p:cNvPr id="2051" name="Picture 4" descr="http---www"/>
          <p:cNvPicPr>
            <a:picLocks noChangeAspect="1" noChangeArrowheads="1"/>
          </p:cNvPicPr>
          <p:nvPr/>
        </p:nvPicPr>
        <p:blipFill>
          <a:blip r:embed="rId3"/>
          <a:srcRect/>
          <a:stretch>
            <a:fillRect/>
          </a:stretch>
        </p:blipFill>
        <p:spPr bwMode="auto">
          <a:xfrm>
            <a:off x="179388" y="5734050"/>
            <a:ext cx="3810000" cy="876300"/>
          </a:xfrm>
          <a:prstGeom prst="rect">
            <a:avLst/>
          </a:prstGeom>
          <a:noFill/>
          <a:ln w="9525">
            <a:noFill/>
            <a:miter lim="800000"/>
            <a:headEnd/>
            <a:tailEnd/>
          </a:ln>
        </p:spPr>
      </p:pic>
      <p:pic>
        <p:nvPicPr>
          <p:cNvPr id="2052" name="Picture 8" descr="b&amp;Q"/>
          <p:cNvPicPr>
            <a:picLocks noChangeAspect="1" noChangeArrowheads="1"/>
          </p:cNvPicPr>
          <p:nvPr/>
        </p:nvPicPr>
        <p:blipFill>
          <a:blip r:embed="rId4" cstate="screen"/>
          <a:srcRect/>
          <a:stretch>
            <a:fillRect/>
          </a:stretch>
        </p:blipFill>
        <p:spPr bwMode="auto">
          <a:xfrm>
            <a:off x="6516688" y="404813"/>
            <a:ext cx="2195512" cy="1574800"/>
          </a:xfrm>
          <a:prstGeom prst="rect">
            <a:avLst/>
          </a:prstGeom>
          <a:noFill/>
          <a:ln w="9525">
            <a:noFill/>
            <a:miter lim="800000"/>
            <a:headEnd/>
            <a:tailEnd/>
          </a:ln>
        </p:spPr>
      </p:pic>
      <p:pic>
        <p:nvPicPr>
          <p:cNvPr id="2053" name="Picture 9" descr="b&amp;Qcar"/>
          <p:cNvPicPr>
            <a:picLocks noChangeAspect="1" noChangeArrowheads="1"/>
          </p:cNvPicPr>
          <p:nvPr/>
        </p:nvPicPr>
        <p:blipFill>
          <a:blip r:embed="rId5"/>
          <a:srcRect r="-3066"/>
          <a:stretch>
            <a:fillRect/>
          </a:stretch>
        </p:blipFill>
        <p:spPr bwMode="auto">
          <a:xfrm>
            <a:off x="539750" y="1916113"/>
            <a:ext cx="5832475" cy="3135312"/>
          </a:xfrm>
          <a:prstGeom prst="rect">
            <a:avLst/>
          </a:prstGeom>
          <a:noFill/>
          <a:ln w="9525">
            <a:noFill/>
            <a:miter lim="800000"/>
            <a:headEnd/>
            <a:tailEnd/>
          </a:ln>
        </p:spPr>
      </p:pic>
      <p:pic>
        <p:nvPicPr>
          <p:cNvPr id="2054" name="Picture 10" descr="b&amp;Q"/>
          <p:cNvPicPr>
            <a:picLocks noChangeAspect="1" noChangeArrowheads="1"/>
          </p:cNvPicPr>
          <p:nvPr/>
        </p:nvPicPr>
        <p:blipFill>
          <a:blip r:embed="rId4" cstate="screen"/>
          <a:srcRect/>
          <a:stretch>
            <a:fillRect/>
          </a:stretch>
        </p:blipFill>
        <p:spPr bwMode="auto">
          <a:xfrm>
            <a:off x="6372225" y="3357563"/>
            <a:ext cx="2195513" cy="1574800"/>
          </a:xfrm>
          <a:prstGeom prst="rect">
            <a:avLst/>
          </a:prstGeom>
          <a:noFill/>
          <a:ln w="9525">
            <a:noFill/>
            <a:miter lim="800000"/>
            <a:headEnd/>
            <a:tailEnd/>
          </a:ln>
        </p:spPr>
      </p:pic>
      <p:pic>
        <p:nvPicPr>
          <p:cNvPr id="2055" name="Picture 11" descr="untitled"/>
          <p:cNvPicPr>
            <a:picLocks noChangeAspect="1" noChangeArrowheads="1"/>
          </p:cNvPicPr>
          <p:nvPr/>
        </p:nvPicPr>
        <p:blipFill>
          <a:blip r:embed="rId2" cstate="screen"/>
          <a:srcRect/>
          <a:stretch>
            <a:fillRect/>
          </a:stretch>
        </p:blipFill>
        <p:spPr bwMode="auto">
          <a:xfrm>
            <a:off x="6300788" y="4797425"/>
            <a:ext cx="2552700" cy="1646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chemeClr val="hlink"/>
                </a:solidFill>
              </a:rPr>
              <a:t>Car Designs </a:t>
            </a:r>
          </a:p>
        </p:txBody>
      </p:sp>
      <p:pic>
        <p:nvPicPr>
          <p:cNvPr id="11267" name="Picture 3" descr="b&amp;Q"/>
          <p:cNvPicPr>
            <a:picLocks noChangeAspect="1" noChangeArrowheads="1"/>
          </p:cNvPicPr>
          <p:nvPr/>
        </p:nvPicPr>
        <p:blipFill>
          <a:blip r:embed="rId2" cstate="screen">
            <a:lum bright="70000" contrast="-70000"/>
          </a:blip>
          <a:srcRect/>
          <a:stretch>
            <a:fillRect/>
          </a:stretch>
        </p:blipFill>
        <p:spPr bwMode="auto">
          <a:xfrm>
            <a:off x="4464050" y="3463925"/>
            <a:ext cx="4068763" cy="2917825"/>
          </a:xfrm>
          <a:prstGeom prst="rect">
            <a:avLst/>
          </a:prstGeom>
          <a:noFill/>
          <a:ln w="9525">
            <a:noFill/>
            <a:miter lim="800000"/>
            <a:headEnd/>
            <a:tailEnd/>
          </a:ln>
        </p:spPr>
      </p:pic>
      <p:pic>
        <p:nvPicPr>
          <p:cNvPr id="11268" name="Picture 4" descr="b&amp;Qcar"/>
          <p:cNvPicPr>
            <a:picLocks noChangeAspect="1" noChangeArrowheads="1"/>
          </p:cNvPicPr>
          <p:nvPr/>
        </p:nvPicPr>
        <p:blipFill>
          <a:blip r:embed="rId3">
            <a:lum bright="70000" contrast="-70000"/>
          </a:blip>
          <a:srcRect r="-3036"/>
          <a:stretch>
            <a:fillRect/>
          </a:stretch>
        </p:blipFill>
        <p:spPr bwMode="auto">
          <a:xfrm>
            <a:off x="536575" y="1914525"/>
            <a:ext cx="4251325" cy="2809875"/>
          </a:xfrm>
          <a:prstGeom prst="rect">
            <a:avLst/>
          </a:prstGeom>
          <a:noFill/>
          <a:ln w="9525">
            <a:noFill/>
            <a:miter lim="800000"/>
            <a:headEnd/>
            <a:tailEnd/>
          </a:ln>
        </p:spPr>
      </p:pic>
      <p:pic>
        <p:nvPicPr>
          <p:cNvPr id="11269" name="Picture 5"/>
          <p:cNvPicPr>
            <a:picLocks noChangeAspect="1" noChangeArrowheads="1"/>
          </p:cNvPicPr>
          <p:nvPr/>
        </p:nvPicPr>
        <p:blipFill>
          <a:blip r:embed="rId4"/>
          <a:srcRect/>
          <a:stretch>
            <a:fillRect/>
          </a:stretch>
        </p:blipFill>
        <p:spPr bwMode="auto">
          <a:xfrm>
            <a:off x="323850" y="1989138"/>
            <a:ext cx="4032250" cy="3024187"/>
          </a:xfrm>
          <a:prstGeom prst="rect">
            <a:avLst/>
          </a:prstGeom>
          <a:noFill/>
          <a:ln w="9525">
            <a:noFill/>
            <a:miter lim="800000"/>
            <a:headEnd/>
            <a:tailEnd/>
          </a:ln>
        </p:spPr>
      </p:pic>
      <p:pic>
        <p:nvPicPr>
          <p:cNvPr id="11270" name="Picture 6"/>
          <p:cNvPicPr>
            <a:picLocks noChangeAspect="1" noChangeArrowheads="1"/>
          </p:cNvPicPr>
          <p:nvPr/>
        </p:nvPicPr>
        <p:blipFill>
          <a:blip r:embed="rId5"/>
          <a:srcRect/>
          <a:stretch>
            <a:fillRect/>
          </a:stretch>
        </p:blipFill>
        <p:spPr bwMode="auto">
          <a:xfrm>
            <a:off x="4643438" y="3213100"/>
            <a:ext cx="4244975" cy="3184525"/>
          </a:xfrm>
          <a:prstGeom prst="rect">
            <a:avLst/>
          </a:prstGeom>
          <a:noFill/>
          <a:ln w="9525">
            <a:noFill/>
            <a:miter lim="800000"/>
            <a:headEnd/>
            <a:tailEnd/>
          </a:ln>
        </p:spPr>
      </p:pic>
      <p:sp>
        <p:nvSpPr>
          <p:cNvPr id="11271" name="Text Box 7"/>
          <p:cNvSpPr txBox="1">
            <a:spLocks noChangeArrowheads="1"/>
          </p:cNvSpPr>
          <p:nvPr/>
        </p:nvSpPr>
        <p:spPr bwMode="auto">
          <a:xfrm>
            <a:off x="4535488" y="1123950"/>
            <a:ext cx="3887787" cy="366713"/>
          </a:xfrm>
          <a:prstGeom prst="rect">
            <a:avLst/>
          </a:prstGeom>
          <a:noFill/>
          <a:ln w="9525">
            <a:noFill/>
            <a:miter lim="800000"/>
            <a:headEnd/>
            <a:tailEnd/>
          </a:ln>
        </p:spPr>
        <p:txBody>
          <a:bodyPr>
            <a:spAutoFit/>
          </a:bodyPr>
          <a:lstStyle/>
          <a:p>
            <a:pPr>
              <a:spcBef>
                <a:spcPct val="50000"/>
              </a:spcBef>
            </a:pPr>
            <a:endParaRPr lang="en-US" sz="1800">
              <a:latin typeface="Arial Narrow" pitchFamily="34" charset="0"/>
              <a:ea typeface="FZYaoTi" pitchFamily="2" charset="-122"/>
            </a:endParaRPr>
          </a:p>
        </p:txBody>
      </p:sp>
      <p:sp>
        <p:nvSpPr>
          <p:cNvPr id="11272" name="Text Box 8"/>
          <p:cNvSpPr txBox="1">
            <a:spLocks noChangeArrowheads="1"/>
          </p:cNvSpPr>
          <p:nvPr/>
        </p:nvSpPr>
        <p:spPr bwMode="auto">
          <a:xfrm>
            <a:off x="4427538" y="2060575"/>
            <a:ext cx="4464050" cy="915988"/>
          </a:xfrm>
          <a:prstGeom prst="rect">
            <a:avLst/>
          </a:prstGeom>
          <a:noFill/>
          <a:ln w="9525">
            <a:noFill/>
            <a:miter lim="800000"/>
            <a:headEnd/>
            <a:tailEnd/>
          </a:ln>
        </p:spPr>
        <p:txBody>
          <a:bodyPr>
            <a:spAutoFit/>
          </a:bodyPr>
          <a:lstStyle/>
          <a:p>
            <a:pPr>
              <a:spcBef>
                <a:spcPct val="50000"/>
              </a:spcBef>
            </a:pPr>
            <a:r>
              <a:rPr lang="en-GB" sz="1800">
                <a:latin typeface="Arial Narrow" pitchFamily="34" charset="0"/>
                <a:ea typeface="FZYaoTi" pitchFamily="2" charset="-122"/>
              </a:rPr>
              <a:t>After creating the basic model we gave the car the colours of our sponsor, B&amp;Q’s orange and black, and cut a front  windscreen.</a:t>
            </a:r>
          </a:p>
        </p:txBody>
      </p:sp>
      <p:sp>
        <p:nvSpPr>
          <p:cNvPr id="11273" name="Text Box 9"/>
          <p:cNvSpPr txBox="1">
            <a:spLocks noChangeArrowheads="1"/>
          </p:cNvSpPr>
          <p:nvPr/>
        </p:nvSpPr>
        <p:spPr bwMode="auto">
          <a:xfrm>
            <a:off x="285750" y="4572000"/>
            <a:ext cx="4033838" cy="1754188"/>
          </a:xfrm>
          <a:prstGeom prst="rect">
            <a:avLst/>
          </a:prstGeom>
          <a:noFill/>
          <a:ln w="9525">
            <a:noFill/>
            <a:miter lim="800000"/>
            <a:headEnd/>
            <a:tailEnd/>
          </a:ln>
        </p:spPr>
        <p:txBody>
          <a:bodyPr>
            <a:spAutoFit/>
          </a:bodyPr>
          <a:lstStyle/>
          <a:p>
            <a:pPr>
              <a:spcBef>
                <a:spcPct val="50000"/>
              </a:spcBef>
            </a:pPr>
            <a:r>
              <a:rPr lang="en-GB" sz="1800">
                <a:latin typeface="Arial Narrow" pitchFamily="34" charset="0"/>
                <a:ea typeface="FZYaoTi" pitchFamily="2" charset="-122"/>
              </a:rPr>
              <a:t>Then we cut a rear window and started to mould the bonnet of the car to give the V shape profile to the bonnet. This feature had to be removed on the RP car as we had to change the dimensions of the shell and it affected some of a our datum planes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chemeClr val="hlink"/>
                </a:solidFill>
              </a:rPr>
              <a:t>Car Designs </a:t>
            </a:r>
          </a:p>
        </p:txBody>
      </p:sp>
      <p:pic>
        <p:nvPicPr>
          <p:cNvPr id="12291" name="Picture 3" descr="b&amp;Q"/>
          <p:cNvPicPr>
            <a:picLocks noChangeAspect="1" noChangeArrowheads="1"/>
          </p:cNvPicPr>
          <p:nvPr/>
        </p:nvPicPr>
        <p:blipFill>
          <a:blip r:embed="rId2" cstate="screen">
            <a:lum bright="70000" contrast="-70000"/>
          </a:blip>
          <a:srcRect/>
          <a:stretch>
            <a:fillRect/>
          </a:stretch>
        </p:blipFill>
        <p:spPr bwMode="auto">
          <a:xfrm>
            <a:off x="4464050" y="3463925"/>
            <a:ext cx="4068763" cy="2917825"/>
          </a:xfrm>
          <a:prstGeom prst="rect">
            <a:avLst/>
          </a:prstGeom>
          <a:noFill/>
          <a:ln w="9525">
            <a:noFill/>
            <a:miter lim="800000"/>
            <a:headEnd/>
            <a:tailEnd/>
          </a:ln>
        </p:spPr>
      </p:pic>
      <p:pic>
        <p:nvPicPr>
          <p:cNvPr id="12292" name="Picture 4" descr="b&amp;Qcar"/>
          <p:cNvPicPr>
            <a:picLocks noChangeAspect="1" noChangeArrowheads="1"/>
          </p:cNvPicPr>
          <p:nvPr/>
        </p:nvPicPr>
        <p:blipFill>
          <a:blip r:embed="rId3">
            <a:lum bright="70000" contrast="-70000"/>
          </a:blip>
          <a:srcRect r="-3036"/>
          <a:stretch>
            <a:fillRect/>
          </a:stretch>
        </p:blipFill>
        <p:spPr bwMode="auto">
          <a:xfrm>
            <a:off x="536575" y="1914525"/>
            <a:ext cx="4251325" cy="2809875"/>
          </a:xfrm>
          <a:prstGeom prst="rect">
            <a:avLst/>
          </a:prstGeom>
          <a:noFill/>
          <a:ln w="9525">
            <a:noFill/>
            <a:miter lim="800000"/>
            <a:headEnd/>
            <a:tailEnd/>
          </a:ln>
        </p:spPr>
      </p:pic>
      <p:pic>
        <p:nvPicPr>
          <p:cNvPr id="12293" name="Picture 5"/>
          <p:cNvPicPr>
            <a:picLocks noChangeAspect="1" noChangeArrowheads="1"/>
          </p:cNvPicPr>
          <p:nvPr/>
        </p:nvPicPr>
        <p:blipFill>
          <a:blip r:embed="rId4"/>
          <a:srcRect/>
          <a:stretch>
            <a:fillRect/>
          </a:stretch>
        </p:blipFill>
        <p:spPr bwMode="auto">
          <a:xfrm>
            <a:off x="323850" y="1628775"/>
            <a:ext cx="4391025" cy="3294063"/>
          </a:xfrm>
          <a:prstGeom prst="rect">
            <a:avLst/>
          </a:prstGeom>
          <a:noFill/>
          <a:ln w="9525">
            <a:noFill/>
            <a:miter lim="800000"/>
            <a:headEnd/>
            <a:tailEnd/>
          </a:ln>
        </p:spPr>
      </p:pic>
      <p:pic>
        <p:nvPicPr>
          <p:cNvPr id="12294" name="Picture 6"/>
          <p:cNvPicPr>
            <a:picLocks noChangeAspect="1" noChangeArrowheads="1"/>
          </p:cNvPicPr>
          <p:nvPr/>
        </p:nvPicPr>
        <p:blipFill>
          <a:blip r:embed="rId5"/>
          <a:srcRect/>
          <a:stretch>
            <a:fillRect/>
          </a:stretch>
        </p:blipFill>
        <p:spPr bwMode="auto">
          <a:xfrm>
            <a:off x="4787900" y="3284538"/>
            <a:ext cx="4103688" cy="3078162"/>
          </a:xfrm>
          <a:prstGeom prst="rect">
            <a:avLst/>
          </a:prstGeom>
          <a:noFill/>
          <a:ln w="9525">
            <a:noFill/>
            <a:miter lim="800000"/>
            <a:headEnd/>
            <a:tailEnd/>
          </a:ln>
        </p:spPr>
      </p:pic>
      <p:sp>
        <p:nvSpPr>
          <p:cNvPr id="12295" name="Text Box 7"/>
          <p:cNvSpPr txBox="1">
            <a:spLocks noChangeArrowheads="1"/>
          </p:cNvSpPr>
          <p:nvPr/>
        </p:nvSpPr>
        <p:spPr bwMode="auto">
          <a:xfrm>
            <a:off x="4787900" y="1700213"/>
            <a:ext cx="4141788" cy="584200"/>
          </a:xfrm>
          <a:prstGeom prst="rect">
            <a:avLst/>
          </a:prstGeom>
          <a:noFill/>
          <a:ln w="9525">
            <a:noFill/>
            <a:miter lim="800000"/>
            <a:headEnd/>
            <a:tailEnd/>
          </a:ln>
        </p:spPr>
        <p:txBody>
          <a:bodyPr>
            <a:spAutoFit/>
          </a:bodyPr>
          <a:lstStyle/>
          <a:p>
            <a:pPr>
              <a:spcBef>
                <a:spcPct val="50000"/>
              </a:spcBef>
            </a:pPr>
            <a:r>
              <a:rPr lang="en-GB" sz="1600"/>
              <a:t>Next we cut the head lights and front grill and started to shape the motor casing.  </a:t>
            </a:r>
          </a:p>
        </p:txBody>
      </p:sp>
      <p:sp>
        <p:nvSpPr>
          <p:cNvPr id="12296" name="Text Box 8"/>
          <p:cNvSpPr txBox="1">
            <a:spLocks noChangeArrowheads="1"/>
          </p:cNvSpPr>
          <p:nvPr/>
        </p:nvSpPr>
        <p:spPr bwMode="auto">
          <a:xfrm>
            <a:off x="468313" y="5013325"/>
            <a:ext cx="4032250" cy="1570038"/>
          </a:xfrm>
          <a:prstGeom prst="rect">
            <a:avLst/>
          </a:prstGeom>
          <a:noFill/>
          <a:ln w="9525">
            <a:noFill/>
            <a:miter lim="800000"/>
            <a:headEnd/>
            <a:tailEnd/>
          </a:ln>
        </p:spPr>
        <p:txBody>
          <a:bodyPr>
            <a:spAutoFit/>
          </a:bodyPr>
          <a:lstStyle/>
          <a:p>
            <a:pPr>
              <a:spcBef>
                <a:spcPct val="50000"/>
              </a:spcBef>
            </a:pPr>
            <a:r>
              <a:rPr lang="en-GB" sz="1600"/>
              <a:t>Next we had to get Mr Hooker to show us how to add a  vertical sweep to indent the profile of the headlights. We had to remove these features and just have a hole on out RP car as it wouldn’t convert to a STL file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chemeClr val="hlink"/>
                </a:solidFill>
              </a:rPr>
              <a:t>Car Designs </a:t>
            </a:r>
          </a:p>
        </p:txBody>
      </p:sp>
      <p:pic>
        <p:nvPicPr>
          <p:cNvPr id="13315" name="Picture 3" descr="b&amp;Q"/>
          <p:cNvPicPr>
            <a:picLocks noChangeAspect="1" noChangeArrowheads="1"/>
          </p:cNvPicPr>
          <p:nvPr/>
        </p:nvPicPr>
        <p:blipFill>
          <a:blip r:embed="rId3" cstate="screen">
            <a:lum bright="70000" contrast="-70000"/>
          </a:blip>
          <a:srcRect/>
          <a:stretch>
            <a:fillRect/>
          </a:stretch>
        </p:blipFill>
        <p:spPr bwMode="auto">
          <a:xfrm>
            <a:off x="4464050" y="3463925"/>
            <a:ext cx="4068763" cy="2917825"/>
          </a:xfrm>
          <a:prstGeom prst="rect">
            <a:avLst/>
          </a:prstGeom>
          <a:noFill/>
          <a:ln w="9525">
            <a:noFill/>
            <a:miter lim="800000"/>
            <a:headEnd/>
            <a:tailEnd/>
          </a:ln>
        </p:spPr>
      </p:pic>
      <p:pic>
        <p:nvPicPr>
          <p:cNvPr id="13316" name="Picture 4" descr="b&amp;Qcar"/>
          <p:cNvPicPr>
            <a:picLocks noChangeAspect="1" noChangeArrowheads="1"/>
          </p:cNvPicPr>
          <p:nvPr/>
        </p:nvPicPr>
        <p:blipFill>
          <a:blip r:embed="rId4">
            <a:lum bright="70000" contrast="-70000"/>
          </a:blip>
          <a:srcRect r="-3036"/>
          <a:stretch>
            <a:fillRect/>
          </a:stretch>
        </p:blipFill>
        <p:spPr bwMode="auto">
          <a:xfrm>
            <a:off x="536575" y="1914525"/>
            <a:ext cx="4251325" cy="2809875"/>
          </a:xfrm>
          <a:prstGeom prst="rect">
            <a:avLst/>
          </a:prstGeom>
          <a:noFill/>
          <a:ln w="9525">
            <a:noFill/>
            <a:miter lim="800000"/>
            <a:headEnd/>
            <a:tailEnd/>
          </a:ln>
        </p:spPr>
      </p:pic>
      <p:pic>
        <p:nvPicPr>
          <p:cNvPr id="13317" name="Picture 5"/>
          <p:cNvPicPr>
            <a:picLocks noChangeAspect="1" noChangeArrowheads="1"/>
          </p:cNvPicPr>
          <p:nvPr/>
        </p:nvPicPr>
        <p:blipFill>
          <a:blip r:embed="rId5" cstate="screen"/>
          <a:srcRect/>
          <a:stretch>
            <a:fillRect/>
          </a:stretch>
        </p:blipFill>
        <p:spPr bwMode="auto">
          <a:xfrm>
            <a:off x="4643438" y="3481388"/>
            <a:ext cx="3962400" cy="2973387"/>
          </a:xfrm>
          <a:prstGeom prst="rect">
            <a:avLst/>
          </a:prstGeom>
          <a:noFill/>
          <a:ln w="9525">
            <a:noFill/>
            <a:miter lim="800000"/>
            <a:headEnd/>
            <a:tailEnd/>
          </a:ln>
        </p:spPr>
      </p:pic>
      <p:pic>
        <p:nvPicPr>
          <p:cNvPr id="13318" name="Picture 6"/>
          <p:cNvPicPr>
            <a:picLocks noChangeAspect="1" noChangeArrowheads="1"/>
          </p:cNvPicPr>
          <p:nvPr/>
        </p:nvPicPr>
        <p:blipFill>
          <a:blip r:embed="rId6" cstate="screen"/>
          <a:srcRect/>
          <a:stretch>
            <a:fillRect/>
          </a:stretch>
        </p:blipFill>
        <p:spPr bwMode="auto">
          <a:xfrm>
            <a:off x="395288" y="1773238"/>
            <a:ext cx="3889375" cy="2917825"/>
          </a:xfrm>
          <a:prstGeom prst="rect">
            <a:avLst/>
          </a:prstGeom>
          <a:noFill/>
          <a:ln w="9525">
            <a:noFill/>
            <a:miter lim="800000"/>
            <a:headEnd/>
            <a:tailEnd/>
          </a:ln>
        </p:spPr>
      </p:pic>
      <p:sp>
        <p:nvSpPr>
          <p:cNvPr id="13319" name="Text Box 7"/>
          <p:cNvSpPr txBox="1">
            <a:spLocks noChangeArrowheads="1"/>
          </p:cNvSpPr>
          <p:nvPr/>
        </p:nvSpPr>
        <p:spPr bwMode="auto">
          <a:xfrm>
            <a:off x="4859338" y="1700213"/>
            <a:ext cx="3816350" cy="1558925"/>
          </a:xfrm>
          <a:prstGeom prst="rect">
            <a:avLst/>
          </a:prstGeom>
          <a:noFill/>
          <a:ln w="9525">
            <a:noFill/>
            <a:miter lim="800000"/>
            <a:headEnd/>
            <a:tailEnd/>
          </a:ln>
        </p:spPr>
        <p:txBody>
          <a:bodyPr>
            <a:spAutoFit/>
          </a:bodyPr>
          <a:lstStyle/>
          <a:p>
            <a:pPr>
              <a:spcBef>
                <a:spcPct val="50000"/>
              </a:spcBef>
            </a:pPr>
            <a:r>
              <a:rPr lang="en-GB" sz="1600"/>
              <a:t>The motor was slightly taller than the car body mould so we raised the middle of the motor casing in order to fit the motor in. After we had finished we got a bit bored and decided to extrude a dash board inside the car. </a:t>
            </a:r>
          </a:p>
        </p:txBody>
      </p:sp>
      <p:sp>
        <p:nvSpPr>
          <p:cNvPr id="13320" name="Text Box 8"/>
          <p:cNvSpPr txBox="1">
            <a:spLocks noChangeArrowheads="1"/>
          </p:cNvSpPr>
          <p:nvPr/>
        </p:nvSpPr>
        <p:spPr bwMode="auto">
          <a:xfrm>
            <a:off x="539750" y="4941888"/>
            <a:ext cx="3816350" cy="825500"/>
          </a:xfrm>
          <a:prstGeom prst="rect">
            <a:avLst/>
          </a:prstGeom>
          <a:noFill/>
          <a:ln w="9525">
            <a:noFill/>
            <a:miter lim="800000"/>
            <a:headEnd/>
            <a:tailEnd/>
          </a:ln>
        </p:spPr>
        <p:txBody>
          <a:bodyPr>
            <a:spAutoFit/>
          </a:bodyPr>
          <a:lstStyle/>
          <a:p>
            <a:pPr>
              <a:spcBef>
                <a:spcPct val="50000"/>
              </a:spcBef>
            </a:pPr>
            <a:r>
              <a:rPr lang="en-GB" sz="1600"/>
              <a:t>Finally we made sure all the edges were curved and added a front wind screen for better affect.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6" descr="b&amp;Qcar"/>
          <p:cNvPicPr>
            <a:picLocks noChangeAspect="1" noChangeArrowheads="1"/>
          </p:cNvPicPr>
          <p:nvPr/>
        </p:nvPicPr>
        <p:blipFill>
          <a:blip r:embed="rId2"/>
          <a:srcRect r="-3066"/>
          <a:stretch>
            <a:fillRect/>
          </a:stretch>
        </p:blipFill>
        <p:spPr bwMode="auto">
          <a:xfrm>
            <a:off x="395288" y="2289175"/>
            <a:ext cx="7848600" cy="4219575"/>
          </a:xfrm>
          <a:prstGeom prst="rect">
            <a:avLst/>
          </a:prstGeom>
          <a:noFill/>
          <a:ln w="9525">
            <a:noFill/>
            <a:miter lim="800000"/>
            <a:headEnd/>
            <a:tailEnd/>
          </a:ln>
        </p:spPr>
      </p:pic>
      <p:sp>
        <p:nvSpPr>
          <p:cNvPr id="14339" name="Rectangle 4"/>
          <p:cNvSpPr>
            <a:spLocks noChangeArrowheads="1"/>
          </p:cNvSpPr>
          <p:nvPr/>
        </p:nvSpPr>
        <p:spPr bwMode="auto">
          <a:xfrm>
            <a:off x="468313" y="1844675"/>
            <a:ext cx="5759450"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Visualisation – Photorealistic images</a:t>
            </a:r>
          </a:p>
        </p:txBody>
      </p:sp>
      <p:pic>
        <p:nvPicPr>
          <p:cNvPr id="14340" name="Picture 5" descr="b&amp;Qcar"/>
          <p:cNvPicPr>
            <a:picLocks noChangeAspect="1" noChangeArrowheads="1"/>
          </p:cNvPicPr>
          <p:nvPr/>
        </p:nvPicPr>
        <p:blipFill>
          <a:blip r:embed="rId3" cstate="screen"/>
          <a:srcRect/>
          <a:stretch>
            <a:fillRect/>
          </a:stretch>
        </p:blipFill>
        <p:spPr bwMode="auto">
          <a:xfrm>
            <a:off x="6786563" y="2286000"/>
            <a:ext cx="2100262" cy="1581150"/>
          </a:xfrm>
          <a:prstGeom prst="rect">
            <a:avLst/>
          </a:prstGeom>
          <a:noFill/>
          <a:ln w="9525">
            <a:noFill/>
            <a:miter lim="800000"/>
            <a:headEnd/>
            <a:tailEnd/>
          </a:ln>
        </p:spPr>
      </p:pic>
      <p:sp>
        <p:nvSpPr>
          <p:cNvPr id="14341" name="TextBox 4"/>
          <p:cNvSpPr txBox="1">
            <a:spLocks noChangeArrowheads="1"/>
          </p:cNvSpPr>
          <p:nvPr/>
        </p:nvSpPr>
        <p:spPr bwMode="auto">
          <a:xfrm>
            <a:off x="6429375" y="428625"/>
            <a:ext cx="2428875" cy="1816100"/>
          </a:xfrm>
          <a:prstGeom prst="rect">
            <a:avLst/>
          </a:prstGeom>
          <a:noFill/>
          <a:ln w="9525">
            <a:noFill/>
            <a:miter lim="800000"/>
            <a:headEnd/>
            <a:tailEnd/>
          </a:ln>
        </p:spPr>
        <p:txBody>
          <a:bodyPr>
            <a:spAutoFit/>
          </a:bodyPr>
          <a:lstStyle/>
          <a:p>
            <a:r>
              <a:rPr lang="en-GB" sz="1600"/>
              <a:t>This is our finished design it does have a few differences to the RP car we have created due to having to change the size of the shell and in the STL conversion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468313" y="1844675"/>
            <a:ext cx="5759450"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Visualisation – Photorealistic images</a:t>
            </a:r>
          </a:p>
        </p:txBody>
      </p:sp>
      <p:pic>
        <p:nvPicPr>
          <p:cNvPr id="15363" name="Picture 5" descr="b&amp;Qcar"/>
          <p:cNvPicPr>
            <a:picLocks noChangeAspect="1" noChangeArrowheads="1"/>
          </p:cNvPicPr>
          <p:nvPr/>
        </p:nvPicPr>
        <p:blipFill>
          <a:blip r:embed="rId2"/>
          <a:srcRect/>
          <a:stretch>
            <a:fillRect/>
          </a:stretch>
        </p:blipFill>
        <p:spPr bwMode="auto">
          <a:xfrm>
            <a:off x="395288" y="2276475"/>
            <a:ext cx="8280400" cy="41973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Visualisation – Exploded and Assembled </a:t>
            </a:r>
          </a:p>
        </p:txBody>
      </p:sp>
      <p:pic>
        <p:nvPicPr>
          <p:cNvPr id="16387" name="Picture 4"/>
          <p:cNvPicPr>
            <a:picLocks noChangeAspect="1" noChangeArrowheads="1"/>
          </p:cNvPicPr>
          <p:nvPr/>
        </p:nvPicPr>
        <p:blipFill>
          <a:blip r:embed="rId2"/>
          <a:srcRect/>
          <a:stretch>
            <a:fillRect/>
          </a:stretch>
        </p:blipFill>
        <p:spPr bwMode="auto">
          <a:xfrm>
            <a:off x="500063" y="2286000"/>
            <a:ext cx="6643687" cy="41529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Simulation and Testing – Interference of Parts</a:t>
            </a:r>
          </a:p>
        </p:txBody>
      </p:sp>
      <p:pic>
        <p:nvPicPr>
          <p:cNvPr id="17411" name="Picture 3"/>
          <p:cNvPicPr>
            <a:picLocks noChangeAspect="1" noChangeArrowheads="1"/>
          </p:cNvPicPr>
          <p:nvPr/>
        </p:nvPicPr>
        <p:blipFill>
          <a:blip r:embed="rId2"/>
          <a:srcRect/>
          <a:stretch>
            <a:fillRect/>
          </a:stretch>
        </p:blipFill>
        <p:spPr bwMode="auto">
          <a:xfrm>
            <a:off x="714375" y="2286000"/>
            <a:ext cx="3286125" cy="3357563"/>
          </a:xfrm>
          <a:prstGeom prst="rect">
            <a:avLst/>
          </a:prstGeom>
          <a:noFill/>
          <a:ln w="9525">
            <a:noFill/>
            <a:miter lim="800000"/>
            <a:headEnd/>
            <a:tailEnd/>
          </a:ln>
        </p:spPr>
      </p:pic>
      <p:pic>
        <p:nvPicPr>
          <p:cNvPr id="17412" name="Picture 4"/>
          <p:cNvPicPr>
            <a:picLocks noChangeAspect="1" noChangeArrowheads="1"/>
          </p:cNvPicPr>
          <p:nvPr/>
        </p:nvPicPr>
        <p:blipFill>
          <a:blip r:embed="rId3"/>
          <a:srcRect/>
          <a:stretch>
            <a:fillRect/>
          </a:stretch>
        </p:blipFill>
        <p:spPr bwMode="auto">
          <a:xfrm>
            <a:off x="3500438" y="4071938"/>
            <a:ext cx="4002087" cy="2357437"/>
          </a:xfrm>
          <a:prstGeom prst="rect">
            <a:avLst/>
          </a:prstGeom>
          <a:noFill/>
          <a:ln w="9525">
            <a:noFill/>
            <a:miter lim="800000"/>
            <a:headEnd/>
            <a:tailEnd/>
          </a:ln>
        </p:spPr>
      </p:pic>
      <p:sp>
        <p:nvSpPr>
          <p:cNvPr id="17413" name="TextBox 5"/>
          <p:cNvSpPr txBox="1">
            <a:spLocks noChangeArrowheads="1"/>
          </p:cNvSpPr>
          <p:nvPr/>
        </p:nvSpPr>
        <p:spPr bwMode="auto">
          <a:xfrm>
            <a:off x="3857625" y="2286000"/>
            <a:ext cx="4857750" cy="2462213"/>
          </a:xfrm>
          <a:prstGeom prst="rect">
            <a:avLst/>
          </a:prstGeom>
          <a:noFill/>
          <a:ln w="9525">
            <a:noFill/>
            <a:miter lim="800000"/>
            <a:headEnd/>
            <a:tailEnd/>
          </a:ln>
        </p:spPr>
        <p:txBody>
          <a:bodyPr>
            <a:spAutoFit/>
          </a:bodyPr>
          <a:lstStyle/>
          <a:p>
            <a:r>
              <a:rPr lang="en-GB" sz="1400"/>
              <a:t>As we had decided to lower the position of our motor in the chassis we had to make a few changes to the parts to reduce the chance of any interference.</a:t>
            </a:r>
          </a:p>
          <a:p>
            <a:r>
              <a:rPr lang="en-GB" sz="1400"/>
              <a:t>We changed the position of the motor mounts on the side plates so that the base of the motor would be level with the base of the chassis. We would of liked to go lower but  this would mean the hole needed in the base of the chassis would be to large and cause an area of  weakness. Part of the reason for this was that we hand to use 3mm plastic instead of 2mm  meaning we had less space to work with and all the parts had to be custom made and resized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Simulation and Testing - Mass</a:t>
            </a:r>
          </a:p>
        </p:txBody>
      </p:sp>
      <p:pic>
        <p:nvPicPr>
          <p:cNvPr id="18435" name="Picture 3"/>
          <p:cNvPicPr>
            <a:picLocks noChangeAspect="1" noChangeArrowheads="1"/>
          </p:cNvPicPr>
          <p:nvPr/>
        </p:nvPicPr>
        <p:blipFill>
          <a:blip r:embed="rId2"/>
          <a:srcRect/>
          <a:stretch>
            <a:fillRect/>
          </a:stretch>
        </p:blipFill>
        <p:spPr bwMode="auto">
          <a:xfrm>
            <a:off x="714375" y="2357438"/>
            <a:ext cx="6119813" cy="3824287"/>
          </a:xfrm>
          <a:prstGeom prst="rect">
            <a:avLst/>
          </a:prstGeom>
          <a:noFill/>
          <a:ln w="9525">
            <a:noFill/>
            <a:miter lim="800000"/>
            <a:headEnd/>
            <a:tailEnd/>
          </a:ln>
        </p:spPr>
      </p:pic>
      <p:sp>
        <p:nvSpPr>
          <p:cNvPr id="18436" name="TextBox 3"/>
          <p:cNvSpPr txBox="1">
            <a:spLocks noChangeArrowheads="1"/>
          </p:cNvSpPr>
          <p:nvPr/>
        </p:nvSpPr>
        <p:spPr bwMode="auto">
          <a:xfrm>
            <a:off x="6858000" y="1143000"/>
            <a:ext cx="2071688" cy="1384300"/>
          </a:xfrm>
          <a:prstGeom prst="rect">
            <a:avLst/>
          </a:prstGeom>
          <a:noFill/>
          <a:ln w="9525">
            <a:noFill/>
            <a:miter lim="800000"/>
            <a:headEnd/>
            <a:tailEnd/>
          </a:ln>
        </p:spPr>
        <p:txBody>
          <a:bodyPr>
            <a:spAutoFit/>
          </a:bodyPr>
          <a:lstStyle/>
          <a:p>
            <a:r>
              <a:rPr lang="en-GB" sz="1400"/>
              <a:t>We used Pro/E to work out the mass and centre of gravity. We did notice a change when we lowered our motor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323850" y="1700213"/>
            <a:ext cx="6551613"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Manufacture 3D Mould</a:t>
            </a:r>
          </a:p>
        </p:txBody>
      </p:sp>
      <p:pic>
        <p:nvPicPr>
          <p:cNvPr id="19459" name="Picture 2" descr="100_1026.JPG"/>
          <p:cNvPicPr>
            <a:picLocks noChangeAspect="1"/>
          </p:cNvPicPr>
          <p:nvPr/>
        </p:nvPicPr>
        <p:blipFill>
          <a:blip r:embed="rId2" cstate="screen"/>
          <a:srcRect/>
          <a:stretch>
            <a:fillRect/>
          </a:stretch>
        </p:blipFill>
        <p:spPr bwMode="auto">
          <a:xfrm>
            <a:off x="5715000" y="1928813"/>
            <a:ext cx="2757488" cy="2071687"/>
          </a:xfrm>
          <a:prstGeom prst="rect">
            <a:avLst/>
          </a:prstGeom>
          <a:noFill/>
          <a:ln w="9525">
            <a:noFill/>
            <a:miter lim="800000"/>
            <a:headEnd/>
            <a:tailEnd/>
          </a:ln>
        </p:spPr>
      </p:pic>
      <p:pic>
        <p:nvPicPr>
          <p:cNvPr id="19460" name="Picture 3" descr="02072009006.jpg"/>
          <p:cNvPicPr>
            <a:picLocks noChangeAspect="1"/>
          </p:cNvPicPr>
          <p:nvPr/>
        </p:nvPicPr>
        <p:blipFill>
          <a:blip r:embed="rId3" cstate="screen"/>
          <a:srcRect/>
          <a:stretch>
            <a:fillRect/>
          </a:stretch>
        </p:blipFill>
        <p:spPr bwMode="auto">
          <a:xfrm>
            <a:off x="468313" y="4005263"/>
            <a:ext cx="3313112" cy="2484437"/>
          </a:xfrm>
          <a:prstGeom prst="rect">
            <a:avLst/>
          </a:prstGeom>
          <a:noFill/>
          <a:ln w="9525">
            <a:noFill/>
            <a:miter lim="800000"/>
            <a:headEnd/>
            <a:tailEnd/>
          </a:ln>
        </p:spPr>
      </p:pic>
      <p:pic>
        <p:nvPicPr>
          <p:cNvPr id="19461" name="Picture 4" descr="02072009007.jpg"/>
          <p:cNvPicPr>
            <a:picLocks noChangeAspect="1"/>
          </p:cNvPicPr>
          <p:nvPr/>
        </p:nvPicPr>
        <p:blipFill>
          <a:blip r:embed="rId4" cstate="screen"/>
          <a:srcRect/>
          <a:stretch>
            <a:fillRect/>
          </a:stretch>
        </p:blipFill>
        <p:spPr bwMode="auto">
          <a:xfrm>
            <a:off x="4500563" y="4214813"/>
            <a:ext cx="4071937" cy="2214562"/>
          </a:xfrm>
          <a:prstGeom prst="rect">
            <a:avLst/>
          </a:prstGeom>
          <a:noFill/>
          <a:ln w="9525">
            <a:noFill/>
            <a:miter lim="800000"/>
            <a:headEnd/>
            <a:tailEnd/>
          </a:ln>
        </p:spPr>
      </p:pic>
      <p:sp>
        <p:nvSpPr>
          <p:cNvPr id="19463" name="Text Box 7"/>
          <p:cNvSpPr txBox="1">
            <a:spLocks noChangeArrowheads="1"/>
          </p:cNvSpPr>
          <p:nvPr/>
        </p:nvSpPr>
        <p:spPr bwMode="auto">
          <a:xfrm>
            <a:off x="395288" y="2133600"/>
            <a:ext cx="5183187" cy="2432050"/>
          </a:xfrm>
          <a:prstGeom prst="rect">
            <a:avLst/>
          </a:prstGeom>
          <a:noFill/>
          <a:ln w="9525">
            <a:noFill/>
            <a:miter lim="800000"/>
            <a:headEnd/>
            <a:tailEnd/>
          </a:ln>
          <a:effectLst/>
        </p:spPr>
        <p:txBody>
          <a:bodyPr>
            <a:spAutoFit/>
          </a:bodyPr>
          <a:lstStyle/>
          <a:p>
            <a:pPr>
              <a:spcBef>
                <a:spcPct val="50000"/>
              </a:spcBef>
            </a:pPr>
            <a:r>
              <a:rPr lang="en-GB" sz="1400"/>
              <a:t>We must say a huge thank you to Edge Hill University who allowed us to use there 3D printer to make the shell for our car. Once the car had been made we had to remove the support material and sanded down the car. We then added a thin layer of car body filler to fill in any dents or marks. We then flattened of the surface and applied a few coats of spray paint. We then Wet and Dried the surface until smooth used some more body filler to fill any remaining  marks and then applied the final coat of paint. We used black vinyl to add the different colours to match the B&amp;Q colour scheme. And then applied our transfers for the sponsors.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323850" y="1700213"/>
            <a:ext cx="6551613"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3D Printers</a:t>
            </a:r>
          </a:p>
        </p:txBody>
      </p:sp>
      <p:pic>
        <p:nvPicPr>
          <p:cNvPr id="37891" name="Picture 2" descr="100_1026.JPG"/>
          <p:cNvPicPr>
            <a:picLocks noChangeAspect="1"/>
          </p:cNvPicPr>
          <p:nvPr/>
        </p:nvPicPr>
        <p:blipFill>
          <a:blip r:embed="rId2" cstate="screen"/>
          <a:srcRect/>
          <a:stretch>
            <a:fillRect/>
          </a:stretch>
        </p:blipFill>
        <p:spPr bwMode="auto">
          <a:xfrm>
            <a:off x="5435600" y="5013325"/>
            <a:ext cx="1965325" cy="1476375"/>
          </a:xfrm>
          <a:prstGeom prst="rect">
            <a:avLst/>
          </a:prstGeom>
          <a:noFill/>
          <a:ln w="9525">
            <a:noFill/>
            <a:miter lim="800000"/>
            <a:headEnd/>
            <a:tailEnd/>
          </a:ln>
        </p:spPr>
      </p:pic>
      <p:pic>
        <p:nvPicPr>
          <p:cNvPr id="37892" name="Picture 3" descr="02072009006.jpg"/>
          <p:cNvPicPr>
            <a:picLocks noChangeAspect="1"/>
          </p:cNvPicPr>
          <p:nvPr/>
        </p:nvPicPr>
        <p:blipFill>
          <a:blip r:embed="rId3" cstate="screen"/>
          <a:srcRect/>
          <a:stretch>
            <a:fillRect/>
          </a:stretch>
        </p:blipFill>
        <p:spPr bwMode="auto">
          <a:xfrm>
            <a:off x="468313" y="5032375"/>
            <a:ext cx="1943100" cy="1457325"/>
          </a:xfrm>
          <a:prstGeom prst="rect">
            <a:avLst/>
          </a:prstGeom>
          <a:noFill/>
          <a:ln w="9525">
            <a:noFill/>
            <a:miter lim="800000"/>
            <a:headEnd/>
            <a:tailEnd/>
          </a:ln>
        </p:spPr>
      </p:pic>
      <p:pic>
        <p:nvPicPr>
          <p:cNvPr id="37893" name="Picture 4" descr="02072009007.jpg"/>
          <p:cNvPicPr>
            <a:picLocks noChangeAspect="1"/>
          </p:cNvPicPr>
          <p:nvPr/>
        </p:nvPicPr>
        <p:blipFill>
          <a:blip r:embed="rId4" cstate="screen"/>
          <a:srcRect/>
          <a:stretch>
            <a:fillRect/>
          </a:stretch>
        </p:blipFill>
        <p:spPr bwMode="auto">
          <a:xfrm>
            <a:off x="2627313" y="5013325"/>
            <a:ext cx="2487612" cy="1423988"/>
          </a:xfrm>
          <a:prstGeom prst="rect">
            <a:avLst/>
          </a:prstGeom>
          <a:noFill/>
          <a:ln w="9525">
            <a:noFill/>
            <a:miter lim="800000"/>
            <a:headEnd/>
            <a:tailEnd/>
          </a:ln>
        </p:spPr>
      </p:pic>
      <p:sp>
        <p:nvSpPr>
          <p:cNvPr id="37895" name="Rectangle 7"/>
          <p:cNvSpPr>
            <a:spLocks noChangeArrowheads="1"/>
          </p:cNvSpPr>
          <p:nvPr/>
        </p:nvSpPr>
        <p:spPr bwMode="auto">
          <a:xfrm>
            <a:off x="395288" y="2149475"/>
            <a:ext cx="8280400" cy="3070225"/>
          </a:xfrm>
          <a:prstGeom prst="rect">
            <a:avLst/>
          </a:prstGeom>
          <a:noFill/>
          <a:ln w="9525">
            <a:noFill/>
            <a:miter lim="800000"/>
            <a:headEnd/>
            <a:tailEnd/>
          </a:ln>
          <a:effectLst/>
        </p:spPr>
        <p:txBody>
          <a:bodyPr anchor="ctr">
            <a:spAutoFit/>
          </a:bodyPr>
          <a:lstStyle/>
          <a:p>
            <a:r>
              <a:rPr lang="en-GB" sz="1400" b="1"/>
              <a:t>3D printing</a:t>
            </a:r>
            <a:r>
              <a:rPr lang="en-GB" sz="1400"/>
              <a:t> is a unique form of fabrication that is related to traditional rapid prototyping technology. A three dimensional object is created by layering and connecting successive cross sections of material. 3D printers are generally faster, more affordable and easier to use than other additive fabrication technologies. While prototyping dominates current uses, 3D printers offers tremendous potential for retail consumer uses. This technology is commonly used in the jewellery, footwear, industrial design, architecture, automotive and medical industries.</a:t>
            </a:r>
          </a:p>
          <a:p>
            <a:r>
              <a:rPr lang="en-GB" sz="1400" b="1"/>
              <a:t>Advantages of 3D printers</a:t>
            </a:r>
          </a:p>
          <a:p>
            <a:pPr>
              <a:buFontTx/>
              <a:buChar char="•"/>
            </a:pPr>
            <a:r>
              <a:rPr lang="en-GB" sz="1400"/>
              <a:t>On the fly modelling enables the creation of prototypes that closely emulate the mechanical properties    </a:t>
            </a:r>
          </a:p>
          <a:p>
            <a:r>
              <a:rPr lang="en-GB" sz="1400"/>
              <a:t> of the target design </a:t>
            </a:r>
          </a:p>
          <a:p>
            <a:pPr>
              <a:buFontTx/>
              <a:buChar char="•"/>
            </a:pPr>
            <a:r>
              <a:rPr lang="en-GB" sz="1400"/>
              <a:t>Some technologies allow the combination of black and white rigid materials in order to create a range  </a:t>
            </a:r>
          </a:p>
          <a:p>
            <a:r>
              <a:rPr lang="en-GB" sz="1400"/>
              <a:t> of greyscales suitable for consumer electronics and other applications </a:t>
            </a:r>
          </a:p>
          <a:p>
            <a:pPr>
              <a:buFontTx/>
              <a:buChar char="•"/>
            </a:pPr>
            <a:r>
              <a:rPr lang="en-GB" sz="1400"/>
              <a:t>Save time and cost by removing the need to design, print and ‘glue together’ separate model parts </a:t>
            </a:r>
          </a:p>
          <a:p>
            <a:r>
              <a:rPr lang="en-GB" sz="1400"/>
              <a:t> made with different materials in order to create a complete model. </a:t>
            </a:r>
          </a:p>
          <a:p>
            <a:endParaRPr lang="en-GB" sz="1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23850" y="2997200"/>
            <a:ext cx="4319588" cy="366713"/>
          </a:xfrm>
          <a:prstGeom prst="rect">
            <a:avLst/>
          </a:prstGeom>
          <a:noFill/>
          <a:ln w="9525">
            <a:noFill/>
            <a:miter lim="800000"/>
            <a:headEnd/>
            <a:tailEnd/>
          </a:ln>
        </p:spPr>
        <p:txBody>
          <a:bodyPr>
            <a:spAutoFit/>
          </a:bodyPr>
          <a:lstStyle/>
          <a:p>
            <a:pPr>
              <a:spcBef>
                <a:spcPct val="50000"/>
              </a:spcBef>
            </a:pPr>
            <a:r>
              <a:rPr lang="en-GB" sz="1800">
                <a:solidFill>
                  <a:srgbClr val="0000FF"/>
                </a:solidFill>
              </a:rPr>
              <a:t>School Name and Location</a:t>
            </a:r>
          </a:p>
        </p:txBody>
      </p:sp>
      <p:sp>
        <p:nvSpPr>
          <p:cNvPr id="3075" name="Text Box 26"/>
          <p:cNvSpPr txBox="1">
            <a:spLocks noChangeArrowheads="1"/>
          </p:cNvSpPr>
          <p:nvPr/>
        </p:nvSpPr>
        <p:spPr bwMode="auto">
          <a:xfrm>
            <a:off x="323850" y="4941888"/>
            <a:ext cx="4608513" cy="1462087"/>
          </a:xfrm>
          <a:prstGeom prst="rect">
            <a:avLst/>
          </a:prstGeom>
          <a:noFill/>
          <a:ln w="9525">
            <a:noFill/>
            <a:miter lim="800000"/>
            <a:headEnd/>
            <a:tailEnd/>
          </a:ln>
        </p:spPr>
        <p:txBody>
          <a:bodyPr>
            <a:spAutoFit/>
          </a:bodyPr>
          <a:lstStyle/>
          <a:p>
            <a:pPr>
              <a:spcBef>
                <a:spcPct val="50000"/>
              </a:spcBef>
            </a:pPr>
            <a:r>
              <a:rPr lang="en-GB" sz="1200"/>
              <a:t>Sandbach High School &amp; Sixth Form College Sports College is a Foundation School that is also currently a leading edge school with a specialism in Languages and Sport The school is one of the top 50 schools in England. .</a:t>
            </a:r>
          </a:p>
          <a:p>
            <a:r>
              <a:rPr lang="en-GB" sz="1200"/>
              <a:t>The school is an all girl’s school, making it the only all-girls high school in Cheshire</a:t>
            </a:r>
          </a:p>
          <a:p>
            <a:pPr>
              <a:spcBef>
                <a:spcPct val="50000"/>
              </a:spcBef>
            </a:pPr>
            <a:r>
              <a:rPr lang="en-GB" sz="1200"/>
              <a:t>It is located on , Sandbach, a historic Market town in Cheshire.</a:t>
            </a:r>
            <a:r>
              <a:rPr lang="en-GB"/>
              <a:t> </a:t>
            </a:r>
          </a:p>
        </p:txBody>
      </p:sp>
      <p:pic>
        <p:nvPicPr>
          <p:cNvPr id="3076" name="Picture 28"/>
          <p:cNvPicPr>
            <a:picLocks noChangeAspect="1" noChangeArrowheads="1"/>
          </p:cNvPicPr>
          <p:nvPr/>
        </p:nvPicPr>
        <p:blipFill>
          <a:blip r:embed="rId2"/>
          <a:srcRect/>
          <a:stretch>
            <a:fillRect/>
          </a:stretch>
        </p:blipFill>
        <p:spPr bwMode="auto">
          <a:xfrm>
            <a:off x="6330950" y="476250"/>
            <a:ext cx="2344738" cy="3313113"/>
          </a:xfrm>
          <a:prstGeom prst="rect">
            <a:avLst/>
          </a:prstGeom>
          <a:noFill/>
          <a:ln w="9525">
            <a:noFill/>
            <a:miter lim="800000"/>
            <a:headEnd/>
            <a:tailEnd/>
          </a:ln>
        </p:spPr>
      </p:pic>
      <p:pic>
        <p:nvPicPr>
          <p:cNvPr id="3077" name="Picture 29"/>
          <p:cNvPicPr>
            <a:picLocks noChangeAspect="1" noChangeArrowheads="1"/>
          </p:cNvPicPr>
          <p:nvPr/>
        </p:nvPicPr>
        <p:blipFill>
          <a:blip r:embed="rId3"/>
          <a:srcRect/>
          <a:stretch>
            <a:fillRect/>
          </a:stretch>
        </p:blipFill>
        <p:spPr bwMode="auto">
          <a:xfrm>
            <a:off x="4859338" y="3484563"/>
            <a:ext cx="3816350" cy="2913062"/>
          </a:xfrm>
          <a:prstGeom prst="rect">
            <a:avLst/>
          </a:prstGeom>
          <a:noFill/>
          <a:ln w="9525">
            <a:noFill/>
            <a:miter lim="800000"/>
            <a:headEnd/>
            <a:tailEnd/>
          </a:ln>
        </p:spPr>
      </p:pic>
      <p:pic>
        <p:nvPicPr>
          <p:cNvPr id="3078" name="Picture 27"/>
          <p:cNvPicPr>
            <a:picLocks noChangeAspect="1" noChangeArrowheads="1"/>
          </p:cNvPicPr>
          <p:nvPr/>
        </p:nvPicPr>
        <p:blipFill>
          <a:blip r:embed="rId4"/>
          <a:srcRect/>
          <a:stretch>
            <a:fillRect/>
          </a:stretch>
        </p:blipFill>
        <p:spPr bwMode="auto">
          <a:xfrm>
            <a:off x="323850" y="3284538"/>
            <a:ext cx="4824413" cy="1579562"/>
          </a:xfrm>
          <a:prstGeom prst="rect">
            <a:avLst/>
          </a:prstGeom>
          <a:noFill/>
          <a:ln w="9525">
            <a:noFill/>
            <a:miter lim="800000"/>
            <a:headEnd/>
            <a:tailEnd/>
          </a:ln>
        </p:spPr>
      </p:pic>
      <p:sp>
        <p:nvSpPr>
          <p:cNvPr id="3079" name="Text Box 30"/>
          <p:cNvSpPr txBox="1">
            <a:spLocks noChangeArrowheads="1"/>
          </p:cNvSpPr>
          <p:nvPr/>
        </p:nvSpPr>
        <p:spPr bwMode="auto">
          <a:xfrm>
            <a:off x="395288" y="1700213"/>
            <a:ext cx="5975350" cy="579437"/>
          </a:xfrm>
          <a:prstGeom prst="rect">
            <a:avLst/>
          </a:prstGeom>
          <a:noFill/>
          <a:ln w="9525">
            <a:noFill/>
            <a:miter lim="800000"/>
            <a:headEnd/>
            <a:tailEnd/>
          </a:ln>
        </p:spPr>
        <p:txBody>
          <a:bodyPr>
            <a:spAutoFit/>
          </a:bodyPr>
          <a:lstStyle/>
          <a:p>
            <a:pPr>
              <a:spcBef>
                <a:spcPct val="50000"/>
              </a:spcBef>
            </a:pPr>
            <a:r>
              <a:rPr lang="en-GB" sz="3200">
                <a:solidFill>
                  <a:srgbClr val="0000FF"/>
                </a:solidFill>
              </a:rPr>
              <a:t>Team Name: Sandbach Storm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Manufacture 2D Chassis component</a:t>
            </a:r>
          </a:p>
        </p:txBody>
      </p:sp>
      <p:pic>
        <p:nvPicPr>
          <p:cNvPr id="20483" name="Picture 4"/>
          <p:cNvPicPr>
            <a:picLocks noChangeAspect="1" noChangeArrowheads="1"/>
          </p:cNvPicPr>
          <p:nvPr/>
        </p:nvPicPr>
        <p:blipFill>
          <a:blip r:embed="rId2"/>
          <a:srcRect/>
          <a:stretch>
            <a:fillRect/>
          </a:stretch>
        </p:blipFill>
        <p:spPr bwMode="auto">
          <a:xfrm>
            <a:off x="357188" y="2571750"/>
            <a:ext cx="5357812" cy="3252788"/>
          </a:xfrm>
          <a:prstGeom prst="rect">
            <a:avLst/>
          </a:prstGeom>
          <a:noFill/>
          <a:ln w="9525">
            <a:noFill/>
            <a:miter lim="800000"/>
            <a:headEnd/>
            <a:tailEnd/>
          </a:ln>
        </p:spPr>
      </p:pic>
      <p:sp>
        <p:nvSpPr>
          <p:cNvPr id="20484" name="TextBox 5"/>
          <p:cNvSpPr txBox="1">
            <a:spLocks noChangeArrowheads="1"/>
          </p:cNvSpPr>
          <p:nvPr/>
        </p:nvSpPr>
        <p:spPr bwMode="auto">
          <a:xfrm>
            <a:off x="4500563" y="2428875"/>
            <a:ext cx="3786187" cy="1600200"/>
          </a:xfrm>
          <a:prstGeom prst="rect">
            <a:avLst/>
          </a:prstGeom>
          <a:noFill/>
          <a:ln w="9525">
            <a:noFill/>
            <a:miter lim="800000"/>
            <a:headEnd/>
            <a:tailEnd/>
          </a:ln>
        </p:spPr>
        <p:txBody>
          <a:bodyPr>
            <a:spAutoFit/>
          </a:bodyPr>
          <a:lstStyle/>
          <a:p>
            <a:r>
              <a:rPr lang="en-GB" sz="1400"/>
              <a:t>We changed the layout of the chassis parts and created a working drawing in Pro/ENGINEER we were able to use this and export it as a DFX file to be cut out on the laser cutter. You may notice the extra hole in the base we needed to add this hole so that the motor would be able to be lowered. </a:t>
            </a:r>
          </a:p>
        </p:txBody>
      </p:sp>
      <p:pic>
        <p:nvPicPr>
          <p:cNvPr id="20485" name="Picture 5"/>
          <p:cNvPicPr>
            <a:picLocks noChangeAspect="1" noChangeArrowheads="1"/>
          </p:cNvPicPr>
          <p:nvPr/>
        </p:nvPicPr>
        <p:blipFill>
          <a:blip r:embed="rId3"/>
          <a:srcRect/>
          <a:stretch>
            <a:fillRect/>
          </a:stretch>
        </p:blipFill>
        <p:spPr bwMode="auto">
          <a:xfrm>
            <a:off x="5557838" y="4214813"/>
            <a:ext cx="3086100" cy="21431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On Track Testing</a:t>
            </a:r>
          </a:p>
        </p:txBody>
      </p:sp>
      <p:pic>
        <p:nvPicPr>
          <p:cNvPr id="21507" name="Picture 2" descr="100_0995.JPG"/>
          <p:cNvPicPr>
            <a:picLocks noChangeAspect="1"/>
          </p:cNvPicPr>
          <p:nvPr/>
        </p:nvPicPr>
        <p:blipFill>
          <a:blip r:embed="rId2" cstate="screen"/>
          <a:srcRect/>
          <a:stretch>
            <a:fillRect/>
          </a:stretch>
        </p:blipFill>
        <p:spPr bwMode="auto">
          <a:xfrm>
            <a:off x="4000500" y="1857375"/>
            <a:ext cx="4564063" cy="3429000"/>
          </a:xfrm>
          <a:prstGeom prst="rect">
            <a:avLst/>
          </a:prstGeom>
          <a:noFill/>
          <a:ln w="9525">
            <a:noFill/>
            <a:miter lim="800000"/>
            <a:headEnd/>
            <a:tailEnd/>
          </a:ln>
        </p:spPr>
      </p:pic>
      <p:pic>
        <p:nvPicPr>
          <p:cNvPr id="21508" name="Picture 3" descr="100_0996.JPG"/>
          <p:cNvPicPr>
            <a:picLocks noChangeAspect="1"/>
          </p:cNvPicPr>
          <p:nvPr/>
        </p:nvPicPr>
        <p:blipFill>
          <a:blip r:embed="rId3" cstate="screen"/>
          <a:srcRect/>
          <a:stretch>
            <a:fillRect/>
          </a:stretch>
        </p:blipFill>
        <p:spPr bwMode="auto">
          <a:xfrm>
            <a:off x="500063" y="2286000"/>
            <a:ext cx="3492500" cy="2624138"/>
          </a:xfrm>
          <a:prstGeom prst="rect">
            <a:avLst/>
          </a:prstGeom>
          <a:noFill/>
          <a:ln w="9525">
            <a:noFill/>
            <a:miter lim="800000"/>
            <a:headEnd/>
            <a:tailEnd/>
          </a:ln>
        </p:spPr>
      </p:pic>
      <p:sp>
        <p:nvSpPr>
          <p:cNvPr id="21509" name="TextBox 4"/>
          <p:cNvSpPr txBox="1">
            <a:spLocks noChangeArrowheads="1"/>
          </p:cNvSpPr>
          <p:nvPr/>
        </p:nvSpPr>
        <p:spPr bwMode="auto">
          <a:xfrm>
            <a:off x="714375" y="5286375"/>
            <a:ext cx="7858125" cy="954088"/>
          </a:xfrm>
          <a:prstGeom prst="rect">
            <a:avLst/>
          </a:prstGeom>
          <a:noFill/>
          <a:ln w="9525">
            <a:noFill/>
            <a:miter lim="800000"/>
            <a:headEnd/>
            <a:tailEnd/>
          </a:ln>
        </p:spPr>
        <p:txBody>
          <a:bodyPr>
            <a:spAutoFit/>
          </a:bodyPr>
          <a:lstStyle/>
          <a:p>
            <a:r>
              <a:rPr lang="en-GB" sz="1400"/>
              <a:t>Due to having no router in school to manufacture our cars we didn’t have much time to test our car and a lot of the testing had to take place on our race heat. During the heat we did notice a great deal of improvement to the car as it was run around the track. This was due to the tyres becoming true, and the surface of the tyres heating up and becoming scrubbed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Car Preparation/Adjustment</a:t>
            </a:r>
          </a:p>
        </p:txBody>
      </p:sp>
      <p:sp>
        <p:nvSpPr>
          <p:cNvPr id="3" name="Rectangle 2"/>
          <p:cNvSpPr/>
          <p:nvPr/>
        </p:nvSpPr>
        <p:spPr>
          <a:xfrm>
            <a:off x="357188" y="2286000"/>
            <a:ext cx="8286750" cy="4165600"/>
          </a:xfrm>
          <a:prstGeom prst="rect">
            <a:avLst/>
          </a:prstGeom>
        </p:spPr>
        <p:txBody>
          <a:bodyPr>
            <a:spAutoFit/>
          </a:bodyPr>
          <a:lstStyle/>
          <a:p>
            <a:r>
              <a:rPr lang="en-GB"/>
              <a:t> </a:t>
            </a:r>
            <a:r>
              <a:rPr lang="en-GB" sz="1400"/>
              <a:t/>
            </a:r>
            <a:br>
              <a:rPr lang="en-GB" sz="1400"/>
            </a:br>
            <a:r>
              <a:rPr lang="en-GB" sz="1400"/>
              <a:t>We contacted North Staffs Slot car club who give us the following advice on how to set up our cars to increase performance </a:t>
            </a:r>
          </a:p>
          <a:p>
            <a:r>
              <a:rPr lang="en-GB" sz="1400"/>
              <a:t>	1)super glue the axle bushes into the chassis and glue motor in  it‘s mount to stop it from rocking when power is added loose motor and bushes can throw your car out of the slot or make it bounce</a:t>
            </a:r>
          </a:p>
          <a:p>
            <a:r>
              <a:rPr lang="en-GB" sz="1400"/>
              <a:t/>
            </a:r>
            <a:br>
              <a:rPr lang="en-GB" sz="1400"/>
            </a:br>
            <a:r>
              <a:rPr lang="en-GB" sz="1400"/>
              <a:t>2) glue and true your tyres: make sure that the tyres are glued to the wheels and wheels glued to the axle, truing tyres, when every thing is glued then make a sanding plate from a piece of scalextric track glue sand/glass paper over one of the lanes power up the piece of track and hold the car over the sand paper and as the motor runs sand the tyres what this does is takes out all the bumps from the tyres and makes them truly round : round tyres stops bouncing</a:t>
            </a:r>
          </a:p>
          <a:p>
            <a:r>
              <a:rPr lang="en-GB" sz="1400"/>
              <a:t/>
            </a:r>
            <a:br>
              <a:rPr lang="en-GB" sz="1400"/>
            </a:br>
            <a:r>
              <a:rPr lang="en-GB" sz="1400"/>
              <a:t>3)play around with weight the more weight you add could slow down the car but make it more stable put some just behind the guide to keep the front of the car in the slot</a:t>
            </a:r>
          </a:p>
          <a:p>
            <a:endParaRPr lang="en-GB" sz="1400"/>
          </a:p>
          <a:p>
            <a:r>
              <a:rPr lang="en-GB" sz="1400"/>
              <a:t>	Unfortunately some of the tip we were given would not be allowed in the rules like changing the motor or adding magnets the info we did receive was very helpful</a:t>
            </a:r>
          </a:p>
          <a:p>
            <a:r>
              <a:rPr lang="en-GB" sz="1400"/>
              <a:t/>
            </a:r>
            <a:br>
              <a:rPr lang="en-GB" sz="1400"/>
            </a:br>
            <a:endParaRPr lang="en-GB"/>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468313" y="1844675"/>
            <a:ext cx="6551612"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Competition.</a:t>
            </a:r>
          </a:p>
        </p:txBody>
      </p:sp>
      <p:pic>
        <p:nvPicPr>
          <p:cNvPr id="23555" name="Picture 2" descr="100_0996.JPG"/>
          <p:cNvPicPr>
            <a:picLocks noChangeAspect="1"/>
          </p:cNvPicPr>
          <p:nvPr/>
        </p:nvPicPr>
        <p:blipFill>
          <a:blip r:embed="rId2" cstate="screen"/>
          <a:srcRect/>
          <a:stretch>
            <a:fillRect/>
          </a:stretch>
        </p:blipFill>
        <p:spPr bwMode="auto">
          <a:xfrm>
            <a:off x="428625" y="2428875"/>
            <a:ext cx="3492500" cy="2624138"/>
          </a:xfrm>
          <a:prstGeom prst="rect">
            <a:avLst/>
          </a:prstGeom>
          <a:noFill/>
          <a:ln w="9525">
            <a:noFill/>
            <a:miter lim="800000"/>
            <a:headEnd/>
            <a:tailEnd/>
          </a:ln>
        </p:spPr>
      </p:pic>
      <p:sp>
        <p:nvSpPr>
          <p:cNvPr id="23556" name="TextBox 3"/>
          <p:cNvSpPr txBox="1">
            <a:spLocks noChangeArrowheads="1"/>
          </p:cNvSpPr>
          <p:nvPr/>
        </p:nvSpPr>
        <p:spPr bwMode="auto">
          <a:xfrm>
            <a:off x="4429125" y="2286000"/>
            <a:ext cx="4143375" cy="954088"/>
          </a:xfrm>
          <a:prstGeom prst="rect">
            <a:avLst/>
          </a:prstGeom>
          <a:noFill/>
          <a:ln w="9525">
            <a:noFill/>
            <a:miter lim="800000"/>
            <a:headEnd/>
            <a:tailEnd/>
          </a:ln>
        </p:spPr>
        <p:txBody>
          <a:bodyPr>
            <a:spAutoFit/>
          </a:bodyPr>
          <a:lstStyle/>
          <a:p>
            <a:r>
              <a:rPr lang="en-GB" sz="1400"/>
              <a:t>We qualified for the national final  at the Northwest regional heat on the 15</a:t>
            </a:r>
            <a:r>
              <a:rPr lang="en-GB" sz="1400" baseline="30000"/>
              <a:t>th</a:t>
            </a:r>
            <a:r>
              <a:rPr lang="en-GB" sz="1400"/>
              <a:t> of  May in Liverpool our top driver was Lauren who recorded a lap time of 3.46 seconds.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rgbClr val="0000FF"/>
                </a:solidFill>
              </a:rPr>
              <a:t>Team Members</a:t>
            </a:r>
          </a:p>
        </p:txBody>
      </p:sp>
      <p:pic>
        <p:nvPicPr>
          <p:cNvPr id="4099" name="Picture 3" descr="IMG_4940"/>
          <p:cNvPicPr>
            <a:picLocks noChangeAspect="1" noChangeArrowheads="1"/>
          </p:cNvPicPr>
          <p:nvPr/>
        </p:nvPicPr>
        <p:blipFill>
          <a:blip r:embed="rId2" cstate="screen"/>
          <a:srcRect/>
          <a:stretch>
            <a:fillRect/>
          </a:stretch>
        </p:blipFill>
        <p:spPr bwMode="auto">
          <a:xfrm>
            <a:off x="3635375" y="3716338"/>
            <a:ext cx="3311525" cy="2484437"/>
          </a:xfrm>
          <a:prstGeom prst="rect">
            <a:avLst/>
          </a:prstGeom>
          <a:noFill/>
          <a:ln w="9525">
            <a:noFill/>
            <a:miter lim="800000"/>
            <a:headEnd/>
            <a:tailEnd/>
          </a:ln>
        </p:spPr>
      </p:pic>
      <p:pic>
        <p:nvPicPr>
          <p:cNvPr id="4100" name="Picture 4" descr="100_1004"/>
          <p:cNvPicPr>
            <a:picLocks noChangeAspect="1" noChangeArrowheads="1"/>
          </p:cNvPicPr>
          <p:nvPr/>
        </p:nvPicPr>
        <p:blipFill>
          <a:blip r:embed="rId3" cstate="screen"/>
          <a:srcRect/>
          <a:stretch>
            <a:fillRect/>
          </a:stretch>
        </p:blipFill>
        <p:spPr bwMode="auto">
          <a:xfrm>
            <a:off x="7092950" y="549275"/>
            <a:ext cx="1728788" cy="2087563"/>
          </a:xfrm>
          <a:prstGeom prst="rect">
            <a:avLst/>
          </a:prstGeom>
          <a:noFill/>
          <a:ln w="9525">
            <a:noFill/>
            <a:miter lim="800000"/>
            <a:headEnd/>
            <a:tailEnd/>
          </a:ln>
        </p:spPr>
      </p:pic>
      <p:pic>
        <p:nvPicPr>
          <p:cNvPr id="4101" name="Picture 5" descr="100_0999"/>
          <p:cNvPicPr>
            <a:picLocks noChangeAspect="1" noChangeArrowheads="1"/>
          </p:cNvPicPr>
          <p:nvPr/>
        </p:nvPicPr>
        <p:blipFill>
          <a:blip r:embed="rId4" cstate="screen"/>
          <a:srcRect/>
          <a:stretch>
            <a:fillRect/>
          </a:stretch>
        </p:blipFill>
        <p:spPr bwMode="auto">
          <a:xfrm>
            <a:off x="5435600" y="1700213"/>
            <a:ext cx="1512888" cy="1727200"/>
          </a:xfrm>
          <a:prstGeom prst="rect">
            <a:avLst/>
          </a:prstGeom>
          <a:noFill/>
          <a:ln w="9525">
            <a:noFill/>
            <a:miter lim="800000"/>
            <a:headEnd/>
            <a:tailEnd/>
          </a:ln>
        </p:spPr>
      </p:pic>
      <p:pic>
        <p:nvPicPr>
          <p:cNvPr id="4102" name="Picture 6" descr="100_1003"/>
          <p:cNvPicPr>
            <a:picLocks noChangeAspect="1" noChangeArrowheads="1"/>
          </p:cNvPicPr>
          <p:nvPr/>
        </p:nvPicPr>
        <p:blipFill>
          <a:blip r:embed="rId5" cstate="screen"/>
          <a:srcRect/>
          <a:stretch>
            <a:fillRect/>
          </a:stretch>
        </p:blipFill>
        <p:spPr bwMode="auto">
          <a:xfrm>
            <a:off x="7164388" y="4076700"/>
            <a:ext cx="1644650" cy="2160588"/>
          </a:xfrm>
          <a:prstGeom prst="rect">
            <a:avLst/>
          </a:prstGeom>
          <a:noFill/>
          <a:ln w="9525">
            <a:noFill/>
            <a:miter lim="800000"/>
            <a:headEnd/>
            <a:tailEnd/>
          </a:ln>
        </p:spPr>
      </p:pic>
      <p:pic>
        <p:nvPicPr>
          <p:cNvPr id="4103" name="Picture 7" descr="100_1001"/>
          <p:cNvPicPr>
            <a:picLocks noChangeAspect="1" noChangeArrowheads="1"/>
          </p:cNvPicPr>
          <p:nvPr/>
        </p:nvPicPr>
        <p:blipFill>
          <a:blip r:embed="rId6" cstate="screen"/>
          <a:srcRect/>
          <a:stretch>
            <a:fillRect/>
          </a:stretch>
        </p:blipFill>
        <p:spPr bwMode="auto">
          <a:xfrm>
            <a:off x="3779838" y="1773238"/>
            <a:ext cx="1265237" cy="1439862"/>
          </a:xfrm>
          <a:prstGeom prst="rect">
            <a:avLst/>
          </a:prstGeom>
          <a:noFill/>
          <a:ln w="9525">
            <a:noFill/>
            <a:miter lim="800000"/>
            <a:headEnd/>
            <a:tailEnd/>
          </a:ln>
        </p:spPr>
      </p:pic>
      <p:pic>
        <p:nvPicPr>
          <p:cNvPr id="4104" name="Picture 8" descr="IMG_4925"/>
          <p:cNvPicPr>
            <a:picLocks noChangeAspect="1" noChangeArrowheads="1"/>
          </p:cNvPicPr>
          <p:nvPr/>
        </p:nvPicPr>
        <p:blipFill>
          <a:blip r:embed="rId7" cstate="screen"/>
          <a:srcRect/>
          <a:stretch>
            <a:fillRect/>
          </a:stretch>
        </p:blipFill>
        <p:spPr bwMode="auto">
          <a:xfrm>
            <a:off x="971550" y="2420938"/>
            <a:ext cx="2051050" cy="2736850"/>
          </a:xfrm>
          <a:prstGeom prst="rect">
            <a:avLst/>
          </a:prstGeom>
          <a:noFill/>
          <a:ln w="9525">
            <a:noFill/>
            <a:miter lim="800000"/>
            <a:headEnd/>
            <a:tailEnd/>
          </a:ln>
        </p:spPr>
      </p:pic>
      <p:sp>
        <p:nvSpPr>
          <p:cNvPr id="4105" name="Text Box 9"/>
          <p:cNvSpPr txBox="1">
            <a:spLocks noChangeArrowheads="1"/>
          </p:cNvSpPr>
          <p:nvPr/>
        </p:nvSpPr>
        <p:spPr bwMode="auto">
          <a:xfrm>
            <a:off x="684213" y="5300663"/>
            <a:ext cx="2736850" cy="1373187"/>
          </a:xfrm>
          <a:prstGeom prst="rect">
            <a:avLst/>
          </a:prstGeom>
          <a:noFill/>
          <a:ln w="9525">
            <a:noFill/>
            <a:miter lim="800000"/>
            <a:headEnd/>
            <a:tailEnd/>
          </a:ln>
        </p:spPr>
        <p:txBody>
          <a:bodyPr>
            <a:spAutoFit/>
          </a:bodyPr>
          <a:lstStyle/>
          <a:p>
            <a:pPr>
              <a:spcBef>
                <a:spcPct val="50000"/>
              </a:spcBef>
            </a:pPr>
            <a:r>
              <a:rPr lang="en-GB" sz="2800">
                <a:solidFill>
                  <a:srgbClr val="0000FF"/>
                </a:solidFill>
              </a:rPr>
              <a:t>Supervising Teacher – S. Hooker</a:t>
            </a:r>
          </a:p>
        </p:txBody>
      </p:sp>
      <p:sp>
        <p:nvSpPr>
          <p:cNvPr id="4106" name="Text Box 10"/>
          <p:cNvSpPr txBox="1">
            <a:spLocks noChangeArrowheads="1"/>
          </p:cNvSpPr>
          <p:nvPr/>
        </p:nvSpPr>
        <p:spPr bwMode="auto">
          <a:xfrm>
            <a:off x="7092950" y="2708275"/>
            <a:ext cx="1727200" cy="274638"/>
          </a:xfrm>
          <a:prstGeom prst="rect">
            <a:avLst/>
          </a:prstGeom>
          <a:noFill/>
          <a:ln w="9525">
            <a:noFill/>
            <a:miter lim="800000"/>
            <a:headEnd/>
            <a:tailEnd/>
          </a:ln>
        </p:spPr>
        <p:txBody>
          <a:bodyPr>
            <a:spAutoFit/>
          </a:bodyPr>
          <a:lstStyle/>
          <a:p>
            <a:pPr>
              <a:spcBef>
                <a:spcPct val="50000"/>
              </a:spcBef>
            </a:pPr>
            <a:r>
              <a:rPr lang="en-GB" sz="1200" b="1">
                <a:solidFill>
                  <a:srgbClr val="0000FF"/>
                </a:solidFill>
              </a:rPr>
              <a:t>Team Manager - Nicz</a:t>
            </a:r>
          </a:p>
        </p:txBody>
      </p:sp>
      <p:sp>
        <p:nvSpPr>
          <p:cNvPr id="4107" name="Text Box 11"/>
          <p:cNvSpPr txBox="1">
            <a:spLocks noChangeArrowheads="1"/>
          </p:cNvSpPr>
          <p:nvPr/>
        </p:nvSpPr>
        <p:spPr bwMode="auto">
          <a:xfrm>
            <a:off x="7164388" y="3500438"/>
            <a:ext cx="1655762" cy="457200"/>
          </a:xfrm>
          <a:prstGeom prst="rect">
            <a:avLst/>
          </a:prstGeom>
          <a:noFill/>
          <a:ln w="9525">
            <a:noFill/>
            <a:miter lim="800000"/>
            <a:headEnd/>
            <a:tailEnd/>
          </a:ln>
        </p:spPr>
        <p:txBody>
          <a:bodyPr>
            <a:spAutoFit/>
          </a:bodyPr>
          <a:lstStyle/>
          <a:p>
            <a:pPr>
              <a:spcBef>
                <a:spcPct val="50000"/>
              </a:spcBef>
            </a:pPr>
            <a:r>
              <a:rPr lang="en-GB" sz="1200" b="1">
                <a:solidFill>
                  <a:srgbClr val="0000FF"/>
                </a:solidFill>
              </a:rPr>
              <a:t>T-shirts and Funding – Loz P.</a:t>
            </a:r>
          </a:p>
        </p:txBody>
      </p:sp>
      <p:sp>
        <p:nvSpPr>
          <p:cNvPr id="4108" name="Text Box 12"/>
          <p:cNvSpPr txBox="1">
            <a:spLocks noChangeArrowheads="1"/>
          </p:cNvSpPr>
          <p:nvPr/>
        </p:nvSpPr>
        <p:spPr bwMode="auto">
          <a:xfrm>
            <a:off x="5435600" y="3429000"/>
            <a:ext cx="1512888" cy="274638"/>
          </a:xfrm>
          <a:prstGeom prst="rect">
            <a:avLst/>
          </a:prstGeom>
          <a:noFill/>
          <a:ln w="9525">
            <a:noFill/>
            <a:miter lim="800000"/>
            <a:headEnd/>
            <a:tailEnd/>
          </a:ln>
        </p:spPr>
        <p:txBody>
          <a:bodyPr>
            <a:spAutoFit/>
          </a:bodyPr>
          <a:lstStyle/>
          <a:p>
            <a:pPr>
              <a:spcBef>
                <a:spcPct val="50000"/>
              </a:spcBef>
            </a:pPr>
            <a:r>
              <a:rPr lang="en-GB" sz="1200" b="1">
                <a:solidFill>
                  <a:srgbClr val="0000FF"/>
                </a:solidFill>
              </a:rPr>
              <a:t>Logo - Emz</a:t>
            </a:r>
          </a:p>
        </p:txBody>
      </p:sp>
      <p:sp>
        <p:nvSpPr>
          <p:cNvPr id="4109" name="Text Box 13"/>
          <p:cNvSpPr txBox="1">
            <a:spLocks noChangeArrowheads="1"/>
          </p:cNvSpPr>
          <p:nvPr/>
        </p:nvSpPr>
        <p:spPr bwMode="auto">
          <a:xfrm>
            <a:off x="3492500" y="3213100"/>
            <a:ext cx="1873250" cy="457200"/>
          </a:xfrm>
          <a:prstGeom prst="rect">
            <a:avLst/>
          </a:prstGeom>
          <a:noFill/>
          <a:ln w="9525">
            <a:noFill/>
            <a:miter lim="800000"/>
            <a:headEnd/>
            <a:tailEnd/>
          </a:ln>
        </p:spPr>
        <p:txBody>
          <a:bodyPr>
            <a:spAutoFit/>
          </a:bodyPr>
          <a:lstStyle/>
          <a:p>
            <a:pPr>
              <a:spcBef>
                <a:spcPct val="50000"/>
              </a:spcBef>
            </a:pPr>
            <a:r>
              <a:rPr lang="en-GB" sz="1200" b="1">
                <a:solidFill>
                  <a:srgbClr val="0000FF"/>
                </a:solidFill>
              </a:rPr>
              <a:t>Car Design and Driver - Loz</a:t>
            </a:r>
          </a:p>
        </p:txBody>
      </p:sp>
      <p:sp>
        <p:nvSpPr>
          <p:cNvPr id="4110" name="Text Box 14"/>
          <p:cNvSpPr txBox="1">
            <a:spLocks noChangeArrowheads="1"/>
          </p:cNvSpPr>
          <p:nvPr/>
        </p:nvSpPr>
        <p:spPr bwMode="auto">
          <a:xfrm>
            <a:off x="3708400" y="6237288"/>
            <a:ext cx="3095625" cy="274637"/>
          </a:xfrm>
          <a:prstGeom prst="rect">
            <a:avLst/>
          </a:prstGeom>
          <a:noFill/>
          <a:ln w="9525">
            <a:noFill/>
            <a:miter lim="800000"/>
            <a:headEnd/>
            <a:tailEnd/>
          </a:ln>
        </p:spPr>
        <p:txBody>
          <a:bodyPr>
            <a:spAutoFit/>
          </a:bodyPr>
          <a:lstStyle/>
          <a:p>
            <a:pPr algn="ctr">
              <a:spcBef>
                <a:spcPct val="50000"/>
              </a:spcBef>
            </a:pPr>
            <a:r>
              <a:rPr lang="en-GB" sz="1200" b="1">
                <a:solidFill>
                  <a:srgbClr val="0000FF"/>
                </a:solidFill>
              </a:rPr>
              <a:t>THE TEAM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3203575" y="5805488"/>
            <a:ext cx="1944688" cy="647700"/>
          </a:xfrm>
          <a:prstGeom prst="rect">
            <a:avLst/>
          </a:prstGeom>
          <a:noFill/>
          <a:ln w="9525">
            <a:noFill/>
            <a:miter lim="800000"/>
            <a:headEnd/>
            <a:tailEnd/>
          </a:ln>
        </p:spPr>
      </p:pic>
      <p:sp>
        <p:nvSpPr>
          <p:cNvPr id="5123" name="Text Box 3"/>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rgbClr val="0000FF"/>
                </a:solidFill>
              </a:rPr>
              <a:t>Sponsors</a:t>
            </a:r>
          </a:p>
        </p:txBody>
      </p:sp>
      <p:pic>
        <p:nvPicPr>
          <p:cNvPr id="5124" name="Picture 4"/>
          <p:cNvPicPr>
            <a:picLocks noChangeAspect="1" noChangeArrowheads="1"/>
          </p:cNvPicPr>
          <p:nvPr/>
        </p:nvPicPr>
        <p:blipFill>
          <a:blip r:embed="rId3"/>
          <a:srcRect/>
          <a:stretch>
            <a:fillRect/>
          </a:stretch>
        </p:blipFill>
        <p:spPr bwMode="auto">
          <a:xfrm>
            <a:off x="611188" y="2422525"/>
            <a:ext cx="3163887" cy="719138"/>
          </a:xfrm>
          <a:prstGeom prst="rect">
            <a:avLst/>
          </a:prstGeom>
          <a:noFill/>
          <a:ln w="9525">
            <a:noFill/>
            <a:miter lim="800000"/>
            <a:headEnd/>
            <a:tailEnd/>
          </a:ln>
        </p:spPr>
      </p:pic>
      <p:pic>
        <p:nvPicPr>
          <p:cNvPr id="5125" name="Picture 5"/>
          <p:cNvPicPr>
            <a:picLocks noChangeAspect="1" noChangeArrowheads="1"/>
          </p:cNvPicPr>
          <p:nvPr/>
        </p:nvPicPr>
        <p:blipFill>
          <a:blip r:embed="rId4"/>
          <a:srcRect/>
          <a:stretch>
            <a:fillRect/>
          </a:stretch>
        </p:blipFill>
        <p:spPr bwMode="auto">
          <a:xfrm>
            <a:off x="6011863" y="3357563"/>
            <a:ext cx="2881312" cy="641350"/>
          </a:xfrm>
          <a:prstGeom prst="rect">
            <a:avLst/>
          </a:prstGeom>
          <a:noFill/>
          <a:ln w="9525">
            <a:noFill/>
            <a:miter lim="800000"/>
            <a:headEnd/>
            <a:tailEnd/>
          </a:ln>
        </p:spPr>
      </p:pic>
      <p:pic>
        <p:nvPicPr>
          <p:cNvPr id="5126" name="Picture 6"/>
          <p:cNvPicPr>
            <a:picLocks noChangeAspect="1" noChangeArrowheads="1"/>
          </p:cNvPicPr>
          <p:nvPr/>
        </p:nvPicPr>
        <p:blipFill>
          <a:blip r:embed="rId5"/>
          <a:srcRect/>
          <a:stretch>
            <a:fillRect/>
          </a:stretch>
        </p:blipFill>
        <p:spPr bwMode="auto">
          <a:xfrm>
            <a:off x="6877050" y="476250"/>
            <a:ext cx="1563688" cy="1516063"/>
          </a:xfrm>
          <a:prstGeom prst="rect">
            <a:avLst/>
          </a:prstGeom>
          <a:noFill/>
          <a:ln w="9525">
            <a:noFill/>
            <a:miter lim="800000"/>
            <a:headEnd/>
            <a:tailEnd/>
          </a:ln>
        </p:spPr>
      </p:pic>
      <p:pic>
        <p:nvPicPr>
          <p:cNvPr id="5127" name="Picture 7" descr="B&amp;Q CREWE black copy"/>
          <p:cNvPicPr>
            <a:picLocks noChangeAspect="1" noChangeArrowheads="1"/>
          </p:cNvPicPr>
          <p:nvPr/>
        </p:nvPicPr>
        <p:blipFill>
          <a:blip r:embed="rId6" cstate="screen"/>
          <a:srcRect/>
          <a:stretch>
            <a:fillRect/>
          </a:stretch>
        </p:blipFill>
        <p:spPr bwMode="auto">
          <a:xfrm>
            <a:off x="3995738" y="1773238"/>
            <a:ext cx="1873250" cy="1735137"/>
          </a:xfrm>
          <a:prstGeom prst="rect">
            <a:avLst/>
          </a:prstGeom>
          <a:noFill/>
          <a:ln w="9525">
            <a:noFill/>
            <a:miter lim="800000"/>
            <a:headEnd/>
            <a:tailEnd/>
          </a:ln>
        </p:spPr>
      </p:pic>
      <p:sp>
        <p:nvSpPr>
          <p:cNvPr id="5128" name="Text Box 8"/>
          <p:cNvSpPr txBox="1">
            <a:spLocks noChangeArrowheads="1"/>
          </p:cNvSpPr>
          <p:nvPr/>
        </p:nvSpPr>
        <p:spPr bwMode="auto">
          <a:xfrm>
            <a:off x="3995738" y="3500438"/>
            <a:ext cx="1944687" cy="1917700"/>
          </a:xfrm>
          <a:prstGeom prst="rect">
            <a:avLst/>
          </a:prstGeom>
          <a:noFill/>
          <a:ln w="9525">
            <a:noFill/>
            <a:miter lim="800000"/>
            <a:headEnd/>
            <a:tailEnd/>
          </a:ln>
        </p:spPr>
        <p:txBody>
          <a:bodyPr>
            <a:spAutoFit/>
          </a:bodyPr>
          <a:lstStyle/>
          <a:p>
            <a:pPr>
              <a:spcBef>
                <a:spcPct val="50000"/>
              </a:spcBef>
            </a:pPr>
            <a:r>
              <a:rPr lang="en-GB" sz="1200"/>
              <a:t>B&amp;Q is a British retailer of DIY and home improvement tools and supplies. It  was founded in 1969 and is the largest DIY retailer in Europe and China and the third largest in the world, behind The Home Depot and Lowe’s.</a:t>
            </a:r>
            <a:r>
              <a:rPr lang="en-GB" sz="1200" b="1">
                <a:solidFill>
                  <a:srgbClr val="FF9900"/>
                </a:solidFill>
              </a:rPr>
              <a:t> </a:t>
            </a:r>
          </a:p>
        </p:txBody>
      </p:sp>
      <p:sp>
        <p:nvSpPr>
          <p:cNvPr id="5129" name="Text Box 9"/>
          <p:cNvSpPr txBox="1">
            <a:spLocks noChangeArrowheads="1"/>
          </p:cNvSpPr>
          <p:nvPr/>
        </p:nvSpPr>
        <p:spPr bwMode="auto">
          <a:xfrm>
            <a:off x="6084888" y="4076700"/>
            <a:ext cx="2879725" cy="2100263"/>
          </a:xfrm>
          <a:prstGeom prst="rect">
            <a:avLst/>
          </a:prstGeom>
          <a:noFill/>
          <a:ln w="9525">
            <a:noFill/>
            <a:miter lim="800000"/>
            <a:headEnd/>
            <a:tailEnd/>
          </a:ln>
        </p:spPr>
        <p:txBody>
          <a:bodyPr>
            <a:spAutoFit/>
          </a:bodyPr>
          <a:lstStyle/>
          <a:p>
            <a:pPr>
              <a:spcBef>
                <a:spcPct val="50000"/>
              </a:spcBef>
            </a:pPr>
            <a:r>
              <a:rPr lang="en-GB" sz="1200"/>
              <a:t>CR Clarke &amp; Company, specialize in the design and manufacture of equipment for the thermoforming and fabrication of thermoplastic materials. Founded by Chris Clarke in 1974, the company has developed an extensive range of products for both the educational and commercial sectors, including machines for bending, vacuum forming, dip coating and diamond polishing.</a:t>
            </a:r>
            <a:r>
              <a:rPr lang="en-GB" sz="1200" b="1">
                <a:solidFill>
                  <a:schemeClr val="bg2"/>
                </a:solidFill>
              </a:rPr>
              <a:t> </a:t>
            </a:r>
          </a:p>
        </p:txBody>
      </p:sp>
      <p:sp>
        <p:nvSpPr>
          <p:cNvPr id="5130" name="Text Box 10"/>
          <p:cNvSpPr txBox="1">
            <a:spLocks noChangeArrowheads="1"/>
          </p:cNvSpPr>
          <p:nvPr/>
        </p:nvSpPr>
        <p:spPr bwMode="auto">
          <a:xfrm>
            <a:off x="539750" y="5013325"/>
            <a:ext cx="2808288" cy="1463675"/>
          </a:xfrm>
          <a:prstGeom prst="rect">
            <a:avLst/>
          </a:prstGeom>
          <a:noFill/>
          <a:ln w="9525">
            <a:noFill/>
            <a:miter lim="800000"/>
            <a:headEnd/>
            <a:tailEnd/>
          </a:ln>
        </p:spPr>
        <p:txBody>
          <a:bodyPr>
            <a:spAutoFit/>
          </a:bodyPr>
          <a:lstStyle/>
          <a:p>
            <a:pPr>
              <a:spcBef>
                <a:spcPct val="50000"/>
              </a:spcBef>
            </a:pPr>
            <a:r>
              <a:rPr lang="en-GB" sz="1000" b="1"/>
              <a:t>PTC is the company that owns pro engineer, a graphic design program which companies use for pre designing their products to test speed, look and what they should change or adapt when making the product. All the teams in the competition will be using this program to design their cars!! (PTC stands for Parametric Technology Company!!)</a:t>
            </a:r>
          </a:p>
        </p:txBody>
      </p:sp>
      <p:sp>
        <p:nvSpPr>
          <p:cNvPr id="5131" name="Text Box 11"/>
          <p:cNvSpPr txBox="1">
            <a:spLocks noChangeArrowheads="1"/>
          </p:cNvSpPr>
          <p:nvPr/>
        </p:nvSpPr>
        <p:spPr bwMode="auto">
          <a:xfrm>
            <a:off x="539750" y="3141663"/>
            <a:ext cx="3095625" cy="1616075"/>
          </a:xfrm>
          <a:prstGeom prst="rect">
            <a:avLst/>
          </a:prstGeom>
          <a:noFill/>
          <a:ln w="19050">
            <a:noFill/>
            <a:miter lim="800000"/>
            <a:headEnd/>
            <a:tailEnd/>
          </a:ln>
        </p:spPr>
        <p:txBody>
          <a:bodyPr>
            <a:spAutoFit/>
          </a:bodyPr>
          <a:lstStyle/>
          <a:p>
            <a:pPr>
              <a:spcBef>
                <a:spcPct val="50000"/>
              </a:spcBef>
            </a:pPr>
            <a:r>
              <a:rPr lang="en-GB" sz="1000" b="1"/>
              <a:t>Scalextrics 4 schools is a competition where teams of 4 have to design and make a car mould to fit the basic Scalextrics car base including basic motor. The aim of the competition is to have the best looking car with the fastest time. There is qualifying all around the country leading up to the final in Sheffield where the fastest team from each qualifier e.g. North West compete to win the finals, this year hopefully James May, Top gear presenter, will be there!!</a:t>
            </a:r>
          </a:p>
        </p:txBody>
      </p:sp>
      <p:sp>
        <p:nvSpPr>
          <p:cNvPr id="5132" name="Rectangle 12"/>
          <p:cNvSpPr>
            <a:spLocks noChangeArrowheads="1"/>
          </p:cNvSpPr>
          <p:nvPr/>
        </p:nvSpPr>
        <p:spPr bwMode="auto">
          <a:xfrm>
            <a:off x="468313" y="2349500"/>
            <a:ext cx="3311525" cy="2447925"/>
          </a:xfrm>
          <a:prstGeom prst="rect">
            <a:avLst/>
          </a:prstGeom>
          <a:noFill/>
          <a:ln w="28575">
            <a:solidFill>
              <a:schemeClr val="tx1"/>
            </a:solidFill>
            <a:miter lim="800000"/>
            <a:headEnd/>
            <a:tailEnd/>
          </a:ln>
        </p:spPr>
        <p:txBody>
          <a:bodyPr wrap="none" anchor="ctr"/>
          <a:lstStyle/>
          <a:p>
            <a:endParaRPr lang="en-US"/>
          </a:p>
        </p:txBody>
      </p:sp>
      <p:sp>
        <p:nvSpPr>
          <p:cNvPr id="5133" name="Rectangle 13"/>
          <p:cNvSpPr>
            <a:spLocks noChangeArrowheads="1"/>
          </p:cNvSpPr>
          <p:nvPr/>
        </p:nvSpPr>
        <p:spPr bwMode="auto">
          <a:xfrm>
            <a:off x="3924300" y="1700213"/>
            <a:ext cx="2016125" cy="3744912"/>
          </a:xfrm>
          <a:prstGeom prst="rect">
            <a:avLst/>
          </a:prstGeom>
          <a:noFill/>
          <a:ln w="28575">
            <a:solidFill>
              <a:schemeClr val="tx1"/>
            </a:solidFill>
            <a:miter lim="800000"/>
            <a:headEnd/>
            <a:tailEnd/>
          </a:ln>
        </p:spPr>
        <p:txBody>
          <a:bodyPr wrap="none" anchor="ctr"/>
          <a:lstStyle/>
          <a:p>
            <a:endParaRPr lang="en-US"/>
          </a:p>
        </p:txBody>
      </p:sp>
      <p:sp>
        <p:nvSpPr>
          <p:cNvPr id="5134" name="Rectangle 14"/>
          <p:cNvSpPr>
            <a:spLocks noChangeArrowheads="1"/>
          </p:cNvSpPr>
          <p:nvPr/>
        </p:nvSpPr>
        <p:spPr bwMode="auto">
          <a:xfrm>
            <a:off x="6011863" y="3357563"/>
            <a:ext cx="2881312" cy="2951162"/>
          </a:xfrm>
          <a:prstGeom prst="rect">
            <a:avLst/>
          </a:prstGeom>
          <a:noFill/>
          <a:ln w="28575">
            <a:solidFill>
              <a:schemeClr val="tx1"/>
            </a:solidFill>
            <a:miter lim="800000"/>
            <a:headEnd/>
            <a:tailEnd/>
          </a:ln>
        </p:spPr>
        <p:txBody>
          <a:bodyPr wrap="none" anchor="ctr"/>
          <a:lstStyle/>
          <a:p>
            <a:endParaRPr lang="en-US"/>
          </a:p>
        </p:txBody>
      </p:sp>
      <p:sp>
        <p:nvSpPr>
          <p:cNvPr id="5135" name="Line 15"/>
          <p:cNvSpPr>
            <a:spLocks noChangeShapeType="1"/>
          </p:cNvSpPr>
          <p:nvPr/>
        </p:nvSpPr>
        <p:spPr bwMode="auto">
          <a:xfrm>
            <a:off x="468313" y="5013325"/>
            <a:ext cx="0" cy="1439863"/>
          </a:xfrm>
          <a:prstGeom prst="line">
            <a:avLst/>
          </a:prstGeom>
          <a:noFill/>
          <a:ln w="28575">
            <a:solidFill>
              <a:schemeClr val="tx1"/>
            </a:solidFill>
            <a:round/>
            <a:headEnd/>
            <a:tailEnd/>
          </a:ln>
        </p:spPr>
        <p:txBody>
          <a:bodyPr/>
          <a:lstStyle/>
          <a:p>
            <a:endParaRPr lang="en-GB"/>
          </a:p>
        </p:txBody>
      </p:sp>
      <p:sp>
        <p:nvSpPr>
          <p:cNvPr id="5136" name="Line 16"/>
          <p:cNvSpPr>
            <a:spLocks noChangeShapeType="1"/>
          </p:cNvSpPr>
          <p:nvPr/>
        </p:nvSpPr>
        <p:spPr bwMode="auto">
          <a:xfrm>
            <a:off x="468313" y="6453188"/>
            <a:ext cx="4751387" cy="0"/>
          </a:xfrm>
          <a:prstGeom prst="line">
            <a:avLst/>
          </a:prstGeom>
          <a:noFill/>
          <a:ln w="28575">
            <a:solidFill>
              <a:schemeClr val="tx1"/>
            </a:solidFill>
            <a:round/>
            <a:headEnd/>
            <a:tailEnd/>
          </a:ln>
        </p:spPr>
        <p:txBody>
          <a:bodyPr/>
          <a:lstStyle/>
          <a:p>
            <a:endParaRPr lang="en-GB"/>
          </a:p>
        </p:txBody>
      </p:sp>
      <p:sp>
        <p:nvSpPr>
          <p:cNvPr id="5137" name="Line 17"/>
          <p:cNvSpPr>
            <a:spLocks noChangeShapeType="1"/>
          </p:cNvSpPr>
          <p:nvPr/>
        </p:nvSpPr>
        <p:spPr bwMode="auto">
          <a:xfrm flipV="1">
            <a:off x="5219700" y="5734050"/>
            <a:ext cx="0" cy="719138"/>
          </a:xfrm>
          <a:prstGeom prst="line">
            <a:avLst/>
          </a:prstGeom>
          <a:noFill/>
          <a:ln w="28575">
            <a:solidFill>
              <a:schemeClr val="tx1"/>
            </a:solidFill>
            <a:round/>
            <a:headEnd/>
            <a:tailEnd/>
          </a:ln>
        </p:spPr>
        <p:txBody>
          <a:bodyPr/>
          <a:lstStyle/>
          <a:p>
            <a:endParaRPr lang="en-GB"/>
          </a:p>
        </p:txBody>
      </p:sp>
      <p:sp>
        <p:nvSpPr>
          <p:cNvPr id="5138" name="Line 18"/>
          <p:cNvSpPr>
            <a:spLocks noChangeShapeType="1"/>
          </p:cNvSpPr>
          <p:nvPr/>
        </p:nvSpPr>
        <p:spPr bwMode="auto">
          <a:xfrm flipH="1">
            <a:off x="3419475" y="5734050"/>
            <a:ext cx="1800225" cy="0"/>
          </a:xfrm>
          <a:prstGeom prst="line">
            <a:avLst/>
          </a:prstGeom>
          <a:noFill/>
          <a:ln w="28575">
            <a:solidFill>
              <a:schemeClr val="tx1"/>
            </a:solidFill>
            <a:round/>
            <a:headEnd/>
            <a:tailEnd/>
          </a:ln>
        </p:spPr>
        <p:txBody>
          <a:bodyPr/>
          <a:lstStyle/>
          <a:p>
            <a:endParaRPr lang="en-GB"/>
          </a:p>
        </p:txBody>
      </p:sp>
      <p:sp>
        <p:nvSpPr>
          <p:cNvPr id="5139" name="Line 19"/>
          <p:cNvSpPr>
            <a:spLocks noChangeShapeType="1"/>
          </p:cNvSpPr>
          <p:nvPr/>
        </p:nvSpPr>
        <p:spPr bwMode="auto">
          <a:xfrm flipV="1">
            <a:off x="3419475" y="5013325"/>
            <a:ext cx="0" cy="720725"/>
          </a:xfrm>
          <a:prstGeom prst="line">
            <a:avLst/>
          </a:prstGeom>
          <a:noFill/>
          <a:ln w="28575">
            <a:solidFill>
              <a:schemeClr val="tx1"/>
            </a:solidFill>
            <a:round/>
            <a:headEnd/>
            <a:tailEnd/>
          </a:ln>
        </p:spPr>
        <p:txBody>
          <a:bodyPr/>
          <a:lstStyle/>
          <a:p>
            <a:endParaRPr lang="en-GB"/>
          </a:p>
        </p:txBody>
      </p:sp>
      <p:sp>
        <p:nvSpPr>
          <p:cNvPr id="5140" name="Line 20"/>
          <p:cNvSpPr>
            <a:spLocks noChangeShapeType="1"/>
          </p:cNvSpPr>
          <p:nvPr/>
        </p:nvSpPr>
        <p:spPr bwMode="auto">
          <a:xfrm>
            <a:off x="468313" y="5013325"/>
            <a:ext cx="2951162" cy="0"/>
          </a:xfrm>
          <a:prstGeom prst="line">
            <a:avLst/>
          </a:prstGeom>
          <a:noFill/>
          <a:ln w="28575">
            <a:solidFill>
              <a:schemeClr val="tx1"/>
            </a:solidFill>
            <a:round/>
            <a:headEnd/>
            <a:tailEnd/>
          </a:ln>
        </p:spPr>
        <p:txBody>
          <a:bodyPr/>
          <a:lstStyle/>
          <a:p>
            <a:endParaRPr lang="en-GB"/>
          </a:p>
        </p:txBody>
      </p:sp>
      <p:sp>
        <p:nvSpPr>
          <p:cNvPr id="5141" name="Text Box 21"/>
          <p:cNvSpPr txBox="1">
            <a:spLocks noChangeArrowheads="1"/>
          </p:cNvSpPr>
          <p:nvPr/>
        </p:nvSpPr>
        <p:spPr bwMode="auto">
          <a:xfrm>
            <a:off x="6443663" y="1989138"/>
            <a:ext cx="2519362" cy="1311275"/>
          </a:xfrm>
          <a:prstGeom prst="rect">
            <a:avLst/>
          </a:prstGeom>
          <a:noFill/>
          <a:ln w="9525">
            <a:noFill/>
            <a:miter lim="800000"/>
            <a:headEnd/>
            <a:tailEnd/>
          </a:ln>
        </p:spPr>
        <p:txBody>
          <a:bodyPr>
            <a:spAutoFit/>
          </a:bodyPr>
          <a:lstStyle/>
          <a:p>
            <a:pPr>
              <a:spcBef>
                <a:spcPct val="50000"/>
              </a:spcBef>
            </a:pPr>
            <a:r>
              <a:rPr lang="en-GB" sz="1000" b="1"/>
              <a:t>Boxford provides the world’s most innovative CAD/CAM and CNC educational solutions. They provide things like laser cutters, 3D photo engravers and manual machines to schools around the country, they also supply countries all over the world and their schools!!</a:t>
            </a:r>
          </a:p>
        </p:txBody>
      </p:sp>
      <p:sp>
        <p:nvSpPr>
          <p:cNvPr id="5142" name="Rectangle 22"/>
          <p:cNvSpPr>
            <a:spLocks noChangeArrowheads="1"/>
          </p:cNvSpPr>
          <p:nvPr/>
        </p:nvSpPr>
        <p:spPr bwMode="auto">
          <a:xfrm>
            <a:off x="6372225" y="404813"/>
            <a:ext cx="2447925" cy="2879725"/>
          </a:xfrm>
          <a:prstGeom prst="rect">
            <a:avLst/>
          </a:prstGeom>
          <a:noFill/>
          <a:ln w="28575">
            <a:solidFill>
              <a:schemeClr val="tx1"/>
            </a:solidFill>
            <a:miter lim="800000"/>
            <a:headEnd/>
            <a:tailEnd/>
          </a:ln>
        </p:spPr>
        <p:txBody>
          <a:bodyPr wrap="none" anchor="ct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0" descr="scan%20car"/>
          <p:cNvPicPr>
            <a:picLocks noChangeAspect="1" noChangeArrowheads="1"/>
          </p:cNvPicPr>
          <p:nvPr/>
        </p:nvPicPr>
        <p:blipFill>
          <a:blip r:embed="rId2" cstate="screen"/>
          <a:srcRect/>
          <a:stretch>
            <a:fillRect/>
          </a:stretch>
        </p:blipFill>
        <p:spPr bwMode="auto">
          <a:xfrm>
            <a:off x="323850" y="3933825"/>
            <a:ext cx="4681538" cy="2395538"/>
          </a:xfrm>
          <a:prstGeom prst="rect">
            <a:avLst/>
          </a:prstGeom>
          <a:noFill/>
          <a:ln w="9525">
            <a:noFill/>
            <a:miter lim="800000"/>
            <a:headEnd/>
            <a:tailEnd/>
          </a:ln>
        </p:spPr>
      </p:pic>
      <p:pic>
        <p:nvPicPr>
          <p:cNvPr id="6147" name="Picture 9" descr="Scanned torch pctures0002200023.bmp"/>
          <p:cNvPicPr>
            <a:picLocks noChangeAspect="1"/>
          </p:cNvPicPr>
          <p:nvPr/>
        </p:nvPicPr>
        <p:blipFill>
          <a:blip r:embed="rId3" cstate="screen"/>
          <a:srcRect/>
          <a:stretch>
            <a:fillRect/>
          </a:stretch>
        </p:blipFill>
        <p:spPr bwMode="auto">
          <a:xfrm rot="6161175">
            <a:off x="5310981" y="3044032"/>
            <a:ext cx="1571625" cy="2770188"/>
          </a:xfrm>
          <a:prstGeom prst="rect">
            <a:avLst/>
          </a:prstGeom>
          <a:noFill/>
          <a:ln w="9525">
            <a:noFill/>
            <a:miter lim="800000"/>
            <a:headEnd/>
            <a:tailEnd/>
          </a:ln>
        </p:spPr>
      </p:pic>
      <p:sp>
        <p:nvSpPr>
          <p:cNvPr id="6148" name="Rectangle 4"/>
          <p:cNvSpPr>
            <a:spLocks noChangeArrowheads="1"/>
          </p:cNvSpPr>
          <p:nvPr/>
        </p:nvSpPr>
        <p:spPr bwMode="auto">
          <a:xfrm>
            <a:off x="468313" y="1844675"/>
            <a:ext cx="3671887"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Initial Design Ideas</a:t>
            </a:r>
          </a:p>
        </p:txBody>
      </p:sp>
      <p:sp>
        <p:nvSpPr>
          <p:cNvPr id="6149" name="Rectangle 5"/>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endParaRPr lang="en-US" sz="1800"/>
          </a:p>
        </p:txBody>
      </p:sp>
      <p:sp>
        <p:nvSpPr>
          <p:cNvPr id="6150" name="Rectangle 6"/>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endParaRPr lang="en-US" sz="1800"/>
          </a:p>
        </p:txBody>
      </p:sp>
      <p:sp>
        <p:nvSpPr>
          <p:cNvPr id="6151" name="Rectangle 7"/>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endParaRPr lang="en-US" sz="1800"/>
          </a:p>
        </p:txBody>
      </p:sp>
      <p:pic>
        <p:nvPicPr>
          <p:cNvPr id="6152" name="Picture 12" descr="scan%20car"/>
          <p:cNvPicPr>
            <a:picLocks noChangeAspect="1" noChangeArrowheads="1"/>
          </p:cNvPicPr>
          <p:nvPr/>
        </p:nvPicPr>
        <p:blipFill>
          <a:blip r:embed="rId4" cstate="screen"/>
          <a:srcRect/>
          <a:stretch>
            <a:fillRect/>
          </a:stretch>
        </p:blipFill>
        <p:spPr bwMode="auto">
          <a:xfrm>
            <a:off x="3132138" y="2276475"/>
            <a:ext cx="3097212" cy="1296988"/>
          </a:xfrm>
          <a:prstGeom prst="rect">
            <a:avLst/>
          </a:prstGeom>
          <a:noFill/>
          <a:ln w="9525">
            <a:noFill/>
            <a:miter lim="800000"/>
            <a:headEnd/>
            <a:tailEnd/>
          </a:ln>
        </p:spPr>
      </p:pic>
      <p:pic>
        <p:nvPicPr>
          <p:cNvPr id="6153" name="Picture 14" descr="SSCAeroSC8T.jpg"/>
          <p:cNvPicPr>
            <a:picLocks noChangeAspect="1" noChangeArrowheads="1"/>
          </p:cNvPicPr>
          <p:nvPr/>
        </p:nvPicPr>
        <p:blipFill>
          <a:blip r:embed="rId5"/>
          <a:srcRect/>
          <a:stretch>
            <a:fillRect/>
          </a:stretch>
        </p:blipFill>
        <p:spPr bwMode="auto">
          <a:xfrm>
            <a:off x="395288" y="2276475"/>
            <a:ext cx="2592387" cy="1441450"/>
          </a:xfrm>
          <a:prstGeom prst="rect">
            <a:avLst/>
          </a:prstGeom>
          <a:noFill/>
          <a:ln w="9525">
            <a:noFill/>
            <a:miter lim="800000"/>
            <a:headEnd/>
            <a:tailEnd/>
          </a:ln>
        </p:spPr>
      </p:pic>
      <p:sp>
        <p:nvSpPr>
          <p:cNvPr id="6154" name="Rectangle 15"/>
          <p:cNvSpPr>
            <a:spLocks noChangeArrowheads="1"/>
          </p:cNvSpPr>
          <p:nvPr/>
        </p:nvSpPr>
        <p:spPr bwMode="auto">
          <a:xfrm>
            <a:off x="5580063" y="1831975"/>
            <a:ext cx="3240087" cy="2032000"/>
          </a:xfrm>
          <a:prstGeom prst="rect">
            <a:avLst/>
          </a:prstGeom>
          <a:noFill/>
          <a:ln w="9525">
            <a:noFill/>
            <a:miter lim="800000"/>
            <a:headEnd/>
            <a:tailEnd/>
          </a:ln>
        </p:spPr>
        <p:txBody>
          <a:bodyPr anchor="ctr">
            <a:spAutoFit/>
          </a:bodyPr>
          <a:lstStyle/>
          <a:p>
            <a:r>
              <a:rPr lang="en-GB" sz="1400"/>
              <a:t>The SSC Ultimate Aero is an American-built mid engine sports car. SSC stands for Shelby Super Cars and TT stands for Twin Turbo. Its higher-performance limited production version, the </a:t>
            </a:r>
            <a:r>
              <a:rPr lang="en-GB" sz="1400" b="1"/>
              <a:t>SSC Ultimate Aero This</a:t>
            </a:r>
            <a:r>
              <a:rPr lang="en-GB" sz="1400"/>
              <a:t> currently the fastest production car in the world, with a fastest recorded speed of 413 km/h (257 mph).  Nikki</a:t>
            </a:r>
          </a:p>
        </p:txBody>
      </p:sp>
      <p:sp>
        <p:nvSpPr>
          <p:cNvPr id="6155" name="Rectangle 10"/>
          <p:cNvSpPr>
            <a:spLocks noChangeArrowheads="1"/>
          </p:cNvSpPr>
          <p:nvPr/>
        </p:nvSpPr>
        <p:spPr bwMode="auto">
          <a:xfrm>
            <a:off x="4357688" y="5000625"/>
            <a:ext cx="4572000" cy="1368425"/>
          </a:xfrm>
          <a:prstGeom prst="rect">
            <a:avLst/>
          </a:prstGeom>
          <a:noFill/>
          <a:ln w="9525">
            <a:noFill/>
            <a:miter lim="800000"/>
            <a:headEnd/>
            <a:tailEnd/>
          </a:ln>
        </p:spPr>
        <p:txBody>
          <a:bodyPr>
            <a:spAutoFit/>
          </a:bodyPr>
          <a:lstStyle/>
          <a:p>
            <a:r>
              <a:rPr lang="en-GB" sz="1400"/>
              <a:t>I chose an Audi TT because I like the shape of the car an it is a sporty car which I like. Also, it is a very fast car and I like the way the that the body is close to the ground but not to close so that the car can go over speed’s bumps. </a:t>
            </a:r>
          </a:p>
          <a:p>
            <a:r>
              <a:rPr lang="en-GB" sz="1400"/>
              <a:t>Laura Philebrown.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468313" y="1844675"/>
            <a:ext cx="3671887"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Initial Design Ideas</a:t>
            </a:r>
          </a:p>
        </p:txBody>
      </p:sp>
      <p:sp>
        <p:nvSpPr>
          <p:cNvPr id="7171" name="Rectangle 3"/>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endParaRPr lang="en-US" sz="1800"/>
          </a:p>
        </p:txBody>
      </p:sp>
      <p:sp>
        <p:nvSpPr>
          <p:cNvPr id="7172" name="Rectangle 4"/>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endParaRPr lang="en-US" sz="1800"/>
          </a:p>
        </p:txBody>
      </p:sp>
      <p:pic>
        <p:nvPicPr>
          <p:cNvPr id="7173" name="Picture 4" descr="Scanned torch pctures0002200024"/>
          <p:cNvPicPr>
            <a:picLocks noChangeAspect="1" noChangeArrowheads="1"/>
          </p:cNvPicPr>
          <p:nvPr/>
        </p:nvPicPr>
        <p:blipFill>
          <a:blip r:embed="rId2"/>
          <a:srcRect/>
          <a:stretch>
            <a:fillRect/>
          </a:stretch>
        </p:blipFill>
        <p:spPr bwMode="auto">
          <a:xfrm>
            <a:off x="1589088" y="3000375"/>
            <a:ext cx="7269162" cy="3429000"/>
          </a:xfrm>
          <a:prstGeom prst="rect">
            <a:avLst/>
          </a:prstGeom>
          <a:noFill/>
          <a:ln w="9525">
            <a:noFill/>
            <a:miter lim="800000"/>
            <a:headEnd/>
            <a:tailEnd/>
          </a:ln>
        </p:spPr>
      </p:pic>
      <p:pic>
        <p:nvPicPr>
          <p:cNvPr id="7174" name="Picture 4" descr="Scanned torch pctures0002200024"/>
          <p:cNvPicPr>
            <a:picLocks noChangeAspect="1" noChangeArrowheads="1"/>
          </p:cNvPicPr>
          <p:nvPr/>
        </p:nvPicPr>
        <p:blipFill>
          <a:blip r:embed="rId3" cstate="screen"/>
          <a:srcRect/>
          <a:stretch>
            <a:fillRect/>
          </a:stretch>
        </p:blipFill>
        <p:spPr bwMode="auto">
          <a:xfrm>
            <a:off x="428625" y="2286000"/>
            <a:ext cx="3429000" cy="1428750"/>
          </a:xfrm>
          <a:prstGeom prst="rect">
            <a:avLst/>
          </a:prstGeom>
          <a:noFill/>
          <a:ln w="9525">
            <a:noFill/>
            <a:miter lim="800000"/>
            <a:headEnd/>
            <a:tailEnd/>
          </a:ln>
        </p:spPr>
      </p:pic>
      <p:sp>
        <p:nvSpPr>
          <p:cNvPr id="7175" name="Text Box 5"/>
          <p:cNvSpPr txBox="1">
            <a:spLocks noChangeArrowheads="1"/>
          </p:cNvSpPr>
          <p:nvPr/>
        </p:nvSpPr>
        <p:spPr bwMode="auto">
          <a:xfrm>
            <a:off x="3857625" y="1857375"/>
            <a:ext cx="4572000" cy="1155700"/>
          </a:xfrm>
          <a:prstGeom prst="rect">
            <a:avLst/>
          </a:prstGeom>
          <a:noFill/>
          <a:ln w="9525">
            <a:noFill/>
            <a:miter lim="800000"/>
            <a:headEnd/>
            <a:tailEnd/>
          </a:ln>
        </p:spPr>
        <p:txBody>
          <a:bodyPr>
            <a:spAutoFit/>
          </a:bodyPr>
          <a:lstStyle/>
          <a:p>
            <a:pPr>
              <a:spcBef>
                <a:spcPct val="50000"/>
              </a:spcBef>
            </a:pPr>
            <a:r>
              <a:rPr lang="en-GB" sz="1400"/>
              <a:t>I chose the bugatti veyron because it is the second fastest car in the world and has a streamlined shape for speed. These reasons along with the styling of the cars design  are the main reason why we chose to base our car around this design. Lauren Davies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468313" y="1844675"/>
            <a:ext cx="3671887" cy="457200"/>
          </a:xfrm>
          <a:prstGeom prst="rect">
            <a:avLst/>
          </a:prstGeom>
          <a:noFill/>
          <a:ln w="9525">
            <a:noFill/>
            <a:miter lim="800000"/>
            <a:headEnd/>
            <a:tailEnd/>
          </a:ln>
        </p:spPr>
        <p:txBody>
          <a:bodyPr>
            <a:spAutoFit/>
          </a:bodyPr>
          <a:lstStyle/>
          <a:p>
            <a:pPr>
              <a:spcBef>
                <a:spcPct val="50000"/>
              </a:spcBef>
            </a:pPr>
            <a:r>
              <a:rPr lang="en-GB" sz="2400">
                <a:solidFill>
                  <a:srgbClr val="0000FF"/>
                </a:solidFill>
              </a:rPr>
              <a:t>PTC &amp; Pro/Engineer.</a:t>
            </a:r>
          </a:p>
        </p:txBody>
      </p:sp>
      <p:sp>
        <p:nvSpPr>
          <p:cNvPr id="8195" name="Rectangle 3"/>
          <p:cNvSpPr>
            <a:spLocks noChangeArrowheads="1"/>
          </p:cNvSpPr>
          <p:nvPr/>
        </p:nvSpPr>
        <p:spPr bwMode="auto">
          <a:xfrm>
            <a:off x="395288" y="2276475"/>
            <a:ext cx="4572000" cy="1004888"/>
          </a:xfrm>
          <a:prstGeom prst="rect">
            <a:avLst/>
          </a:prstGeom>
          <a:noFill/>
          <a:ln w="9525">
            <a:noFill/>
            <a:miter lim="800000"/>
            <a:headEnd/>
            <a:tailEnd/>
          </a:ln>
        </p:spPr>
        <p:txBody>
          <a:bodyPr>
            <a:spAutoFit/>
          </a:bodyPr>
          <a:lstStyle/>
          <a:p>
            <a:r>
              <a:rPr lang="en-GB" sz="1200"/>
              <a:t>Global software company based in Needham, MASS, USA.</a:t>
            </a:r>
          </a:p>
          <a:p>
            <a:r>
              <a:rPr lang="en-GB" sz="1200"/>
              <a:t>16th largest software company in the World</a:t>
            </a:r>
          </a:p>
          <a:p>
            <a:r>
              <a:rPr lang="en-GB" sz="1200"/>
              <a:t>Developer of the first parametric </a:t>
            </a:r>
            <a:br>
              <a:rPr lang="en-GB" sz="1200"/>
            </a:br>
            <a:r>
              <a:rPr lang="en-GB" sz="1200"/>
              <a:t>feature based solid modelling </a:t>
            </a:r>
            <a:br>
              <a:rPr lang="en-GB" sz="1200"/>
            </a:br>
            <a:r>
              <a:rPr lang="en-GB" sz="1200"/>
              <a:t>software (Pro/ENGINEER)</a:t>
            </a:r>
          </a:p>
        </p:txBody>
      </p:sp>
      <p:sp>
        <p:nvSpPr>
          <p:cNvPr id="8196" name="Rectangle 4"/>
          <p:cNvSpPr>
            <a:spLocks noChangeArrowheads="1"/>
          </p:cNvSpPr>
          <p:nvPr/>
        </p:nvSpPr>
        <p:spPr bwMode="auto">
          <a:xfrm>
            <a:off x="4932363" y="1844675"/>
            <a:ext cx="3889375" cy="3889375"/>
          </a:xfrm>
          <a:prstGeom prst="rect">
            <a:avLst/>
          </a:prstGeom>
          <a:noFill/>
          <a:ln w="9525">
            <a:noFill/>
            <a:miter lim="800000"/>
            <a:headEnd/>
            <a:tailEnd/>
          </a:ln>
        </p:spPr>
        <p:txBody>
          <a:bodyPr lIns="0" tIns="0" rIns="0" bIns="0"/>
          <a:lstStyle/>
          <a:p>
            <a:pPr marL="342900" indent="-342900">
              <a:spcBef>
                <a:spcPct val="20000"/>
              </a:spcBef>
              <a:buFontTx/>
              <a:buChar char="•"/>
            </a:pPr>
            <a:r>
              <a:rPr lang="en-GB" sz="1200">
                <a:solidFill>
                  <a:srgbClr val="FF3300"/>
                </a:solidFill>
              </a:rPr>
              <a:t>FREE</a:t>
            </a:r>
            <a:r>
              <a:rPr lang="en-GB" sz="1200"/>
              <a:t> Pro/ENGINEER software for student school &amp; home use.</a:t>
            </a:r>
          </a:p>
          <a:p>
            <a:pPr marL="742950" lvl="1" indent="-285750">
              <a:spcBef>
                <a:spcPct val="20000"/>
              </a:spcBef>
              <a:buFontTx/>
              <a:buChar char="–"/>
            </a:pPr>
            <a:r>
              <a:rPr lang="en-GB" sz="1200"/>
              <a:t>Packaged Edition of Pro/ENGINEER Wildfire 4</a:t>
            </a:r>
          </a:p>
          <a:p>
            <a:pPr marL="742950" lvl="1" indent="-285750">
              <a:spcBef>
                <a:spcPct val="20000"/>
              </a:spcBef>
              <a:buFontTx/>
              <a:buChar char="–"/>
            </a:pPr>
            <a:r>
              <a:rPr lang="en-GB" sz="1200"/>
              <a:t>Comparable functionality to Pro/DESKTOP; </a:t>
            </a:r>
            <a:br>
              <a:rPr lang="en-GB" sz="1200"/>
            </a:br>
            <a:r>
              <a:rPr lang="en-GB" sz="1200"/>
              <a:t>but with increased breadth</a:t>
            </a:r>
          </a:p>
          <a:p>
            <a:pPr marL="1143000" lvl="2" indent="-228600">
              <a:spcBef>
                <a:spcPct val="10000"/>
              </a:spcBef>
              <a:spcAft>
                <a:spcPct val="10000"/>
              </a:spcAft>
              <a:buFontTx/>
              <a:buChar char="•"/>
            </a:pPr>
            <a:r>
              <a:rPr lang="en-GB" sz="1200"/>
              <a:t>Part Modelling</a:t>
            </a:r>
          </a:p>
          <a:p>
            <a:pPr marL="1143000" lvl="2" indent="-228600">
              <a:spcBef>
                <a:spcPct val="10000"/>
              </a:spcBef>
              <a:spcAft>
                <a:spcPct val="10000"/>
              </a:spcAft>
              <a:buFontTx/>
              <a:buChar char="•"/>
            </a:pPr>
            <a:r>
              <a:rPr lang="en-GB" sz="1200"/>
              <a:t>Assemblies</a:t>
            </a:r>
          </a:p>
          <a:p>
            <a:pPr marL="1143000" lvl="2" indent="-228600">
              <a:spcBef>
                <a:spcPct val="10000"/>
              </a:spcBef>
              <a:spcAft>
                <a:spcPct val="10000"/>
              </a:spcAft>
              <a:buFontTx/>
              <a:buChar char="•"/>
            </a:pPr>
            <a:r>
              <a:rPr lang="en-GB" sz="1200"/>
              <a:t>Surfacing *</a:t>
            </a:r>
          </a:p>
          <a:p>
            <a:pPr marL="1143000" lvl="2" indent="-228600">
              <a:spcBef>
                <a:spcPct val="10000"/>
              </a:spcBef>
              <a:spcAft>
                <a:spcPct val="10000"/>
              </a:spcAft>
              <a:buFontTx/>
              <a:buChar char="•"/>
            </a:pPr>
            <a:r>
              <a:rPr lang="en-GB" sz="1200"/>
              <a:t>Production Drawing</a:t>
            </a:r>
          </a:p>
          <a:p>
            <a:pPr marL="1143000" lvl="2" indent="-228600">
              <a:spcBef>
                <a:spcPct val="10000"/>
              </a:spcBef>
              <a:spcAft>
                <a:spcPct val="10000"/>
              </a:spcAft>
              <a:buFontTx/>
              <a:buChar char="•"/>
            </a:pPr>
            <a:r>
              <a:rPr lang="en-GB" sz="1200"/>
              <a:t>Kinematic Analysis</a:t>
            </a:r>
          </a:p>
          <a:p>
            <a:pPr marL="1143000" lvl="2" indent="-228600">
              <a:spcBef>
                <a:spcPct val="10000"/>
              </a:spcBef>
              <a:spcAft>
                <a:spcPct val="10000"/>
              </a:spcAft>
              <a:buFontTx/>
              <a:buChar char="•"/>
            </a:pPr>
            <a:r>
              <a:rPr lang="en-GB" sz="1200"/>
              <a:t>Design Optimisation</a:t>
            </a:r>
          </a:p>
          <a:p>
            <a:pPr marL="1143000" lvl="2" indent="-228600">
              <a:spcBef>
                <a:spcPct val="10000"/>
              </a:spcBef>
              <a:spcAft>
                <a:spcPct val="10000"/>
              </a:spcAft>
              <a:buFontTx/>
              <a:buChar char="•"/>
            </a:pPr>
            <a:r>
              <a:rPr lang="en-GB" sz="1200"/>
              <a:t>Advanced Rendering *</a:t>
            </a:r>
          </a:p>
          <a:p>
            <a:pPr marL="1143000" lvl="2" indent="-228600">
              <a:spcBef>
                <a:spcPct val="10000"/>
              </a:spcBef>
              <a:spcAft>
                <a:spcPct val="10000"/>
              </a:spcAft>
            </a:pPr>
            <a:endParaRPr lang="en-GB" sz="1200"/>
          </a:p>
          <a:p>
            <a:pPr marL="1143000" lvl="2" indent="-228600">
              <a:spcBef>
                <a:spcPct val="10000"/>
              </a:spcBef>
              <a:spcAft>
                <a:spcPct val="10000"/>
              </a:spcAft>
            </a:pPr>
            <a:r>
              <a:rPr lang="en-GB" sz="1200"/>
              <a:t>*  </a:t>
            </a:r>
            <a:r>
              <a:rPr lang="en-GB" sz="1200" i="1"/>
              <a:t>additional functionality over Pro/DESKTOP</a:t>
            </a:r>
            <a:r>
              <a:rPr lang="en-GB" sz="1200"/>
              <a:t>)</a:t>
            </a:r>
          </a:p>
        </p:txBody>
      </p:sp>
      <p:sp>
        <p:nvSpPr>
          <p:cNvPr id="8197" name="Rectangle 5"/>
          <p:cNvSpPr>
            <a:spLocks noChangeArrowheads="1"/>
          </p:cNvSpPr>
          <p:nvPr/>
        </p:nvSpPr>
        <p:spPr bwMode="auto">
          <a:xfrm>
            <a:off x="323850" y="3284538"/>
            <a:ext cx="5400675" cy="3378200"/>
          </a:xfrm>
          <a:prstGeom prst="rect">
            <a:avLst/>
          </a:prstGeom>
          <a:noFill/>
          <a:ln w="9525">
            <a:noFill/>
            <a:miter lim="800000"/>
            <a:headEnd/>
            <a:tailEnd/>
          </a:ln>
        </p:spPr>
        <p:txBody>
          <a:bodyPr anchor="ctr">
            <a:spAutoFit/>
          </a:bodyPr>
          <a:lstStyle/>
          <a:p>
            <a:r>
              <a:rPr lang="en-GB" sz="1200"/>
              <a:t>Pro/ENGINEER, PTC’s parametric, integrated 3D CAD/CAM/CAE solution, is used by discrete manufacturers for mechanical engineering, design and manufacturing.</a:t>
            </a:r>
          </a:p>
          <a:p>
            <a:r>
              <a:rPr lang="en-GB" sz="1200"/>
              <a:t>Created in the mid-1980s, Pro/ENGINEER was the industry's first parametric, 3D CAD modelling system. The parametric modelling approach uses parameters, dimensions, features and relationships to capture intended product behaviour and create a recipe which enables design automation and the optimization of design and product development processes. This powerful and rich design approach is used by companies whose product strategy is family-based or platform-driven, where a prescriptive design strategy is critical to the success of the design process by embedding engineering constraints and relationships to quickly optimize the design, or where the resulting geometry may be complex or based upon equations. Pro/ENGINEER provides a complete set of design, analysis and manufacturing capabilities on one, integral, scalable platform. These capabilities, include Solid Modelling, Surfacing, Rendering, Data Interoperability, Routed Systems Design, Simulation, Tolerance Analysis, and NC and Tooling Design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chemeClr val="hlink"/>
                </a:solidFill>
              </a:rPr>
              <a:t>Car Designs </a:t>
            </a:r>
          </a:p>
        </p:txBody>
      </p:sp>
      <p:pic>
        <p:nvPicPr>
          <p:cNvPr id="9219" name="Picture 3" descr="b&amp;Q"/>
          <p:cNvPicPr>
            <a:picLocks noChangeAspect="1" noChangeArrowheads="1"/>
          </p:cNvPicPr>
          <p:nvPr/>
        </p:nvPicPr>
        <p:blipFill>
          <a:blip r:embed="rId2" cstate="screen">
            <a:lum bright="70000" contrast="-70000"/>
          </a:blip>
          <a:srcRect/>
          <a:stretch>
            <a:fillRect/>
          </a:stretch>
        </p:blipFill>
        <p:spPr bwMode="auto">
          <a:xfrm>
            <a:off x="4464050" y="3463925"/>
            <a:ext cx="4068763" cy="2917825"/>
          </a:xfrm>
          <a:prstGeom prst="rect">
            <a:avLst/>
          </a:prstGeom>
          <a:noFill/>
          <a:ln w="9525">
            <a:noFill/>
            <a:miter lim="800000"/>
            <a:headEnd/>
            <a:tailEnd/>
          </a:ln>
        </p:spPr>
      </p:pic>
      <p:pic>
        <p:nvPicPr>
          <p:cNvPr id="9220" name="Picture 4" descr="b&amp;Qcar"/>
          <p:cNvPicPr>
            <a:picLocks noChangeAspect="1" noChangeArrowheads="1"/>
          </p:cNvPicPr>
          <p:nvPr/>
        </p:nvPicPr>
        <p:blipFill>
          <a:blip r:embed="rId3">
            <a:lum bright="70000" contrast="-70000"/>
          </a:blip>
          <a:srcRect r="-3036"/>
          <a:stretch>
            <a:fillRect/>
          </a:stretch>
        </p:blipFill>
        <p:spPr bwMode="auto">
          <a:xfrm>
            <a:off x="536575" y="1914525"/>
            <a:ext cx="4251325" cy="2809875"/>
          </a:xfrm>
          <a:prstGeom prst="rect">
            <a:avLst/>
          </a:prstGeom>
          <a:noFill/>
          <a:ln w="9525">
            <a:noFill/>
            <a:miter lim="800000"/>
            <a:headEnd/>
            <a:tailEnd/>
          </a:ln>
        </p:spPr>
      </p:pic>
      <p:pic>
        <p:nvPicPr>
          <p:cNvPr id="9221" name="Picture 5" descr="BugattiVeyron0"/>
          <p:cNvPicPr>
            <a:picLocks noChangeAspect="1" noChangeArrowheads="1"/>
          </p:cNvPicPr>
          <p:nvPr/>
        </p:nvPicPr>
        <p:blipFill>
          <a:blip r:embed="rId4"/>
          <a:srcRect/>
          <a:stretch>
            <a:fillRect/>
          </a:stretch>
        </p:blipFill>
        <p:spPr bwMode="auto">
          <a:xfrm>
            <a:off x="250825" y="2852738"/>
            <a:ext cx="6192838" cy="2447925"/>
          </a:xfrm>
          <a:prstGeom prst="rect">
            <a:avLst/>
          </a:prstGeom>
          <a:noFill/>
          <a:ln w="9525">
            <a:noFill/>
            <a:miter lim="800000"/>
            <a:headEnd/>
            <a:tailEnd/>
          </a:ln>
        </p:spPr>
      </p:pic>
      <p:sp>
        <p:nvSpPr>
          <p:cNvPr id="9222" name="Text Box 6"/>
          <p:cNvSpPr txBox="1">
            <a:spLocks noChangeArrowheads="1"/>
          </p:cNvSpPr>
          <p:nvPr/>
        </p:nvSpPr>
        <p:spPr bwMode="auto">
          <a:xfrm>
            <a:off x="611188" y="5300663"/>
            <a:ext cx="7200900" cy="915987"/>
          </a:xfrm>
          <a:prstGeom prst="rect">
            <a:avLst/>
          </a:prstGeom>
          <a:noFill/>
          <a:ln w="9525">
            <a:noFill/>
            <a:miter lim="800000"/>
            <a:headEnd/>
            <a:tailEnd/>
          </a:ln>
        </p:spPr>
        <p:txBody>
          <a:bodyPr>
            <a:spAutoFit/>
          </a:bodyPr>
          <a:lstStyle/>
          <a:p>
            <a:pPr>
              <a:spcBef>
                <a:spcPct val="50000"/>
              </a:spcBef>
            </a:pPr>
            <a:r>
              <a:rPr lang="en-GB" sz="1800">
                <a:latin typeface="Arial Narrow" pitchFamily="34" charset="0"/>
                <a:ea typeface="FZYaoTi" pitchFamily="2" charset="-122"/>
              </a:rPr>
              <a:t>We started off with a picture of the profile of the car from the internet and on sketch  in Pro Engineer we traced around the outline to get a 3d extrusion of the shape of the car.</a:t>
            </a:r>
          </a:p>
        </p:txBody>
      </p:sp>
      <p:sp>
        <p:nvSpPr>
          <p:cNvPr id="9223" name="WordArt 7"/>
          <p:cNvSpPr>
            <a:spLocks noChangeArrowheads="1" noChangeShapeType="1" noTextEdit="1"/>
          </p:cNvSpPr>
          <p:nvPr/>
        </p:nvSpPr>
        <p:spPr bwMode="auto">
          <a:xfrm>
            <a:off x="250825" y="2205038"/>
            <a:ext cx="5400675" cy="1295400"/>
          </a:xfrm>
          <a:prstGeom prst="rect">
            <a:avLst/>
          </a:prstGeom>
        </p:spPr>
        <p:txBody>
          <a:bodyPr wrap="none" fromWordArt="1">
            <a:prstTxWarp prst="textPlain">
              <a:avLst>
                <a:gd name="adj" fmla="val 50000"/>
              </a:avLst>
            </a:prstTxWarp>
          </a:bodyPr>
          <a:lstStyle/>
          <a:p>
            <a:pPr algn="ctr"/>
            <a:r>
              <a:rPr lang="en-GB" sz="3600" kern="10">
                <a:ln w="9525">
                  <a:solidFill>
                    <a:srgbClr val="000000"/>
                  </a:solidFill>
                  <a:round/>
                  <a:headEnd/>
                  <a:tailEnd/>
                </a:ln>
                <a:latin typeface="Freestyle Script"/>
              </a:rPr>
              <a:t>Car design Method</a:t>
            </a:r>
          </a:p>
        </p:txBody>
      </p:sp>
      <p:sp>
        <p:nvSpPr>
          <p:cNvPr id="9224" name="Text Box 8"/>
          <p:cNvSpPr txBox="1">
            <a:spLocks noChangeArrowheads="1"/>
          </p:cNvSpPr>
          <p:nvPr/>
        </p:nvSpPr>
        <p:spPr bwMode="auto">
          <a:xfrm>
            <a:off x="6588125" y="6021388"/>
            <a:ext cx="2244725" cy="396875"/>
          </a:xfrm>
          <a:prstGeom prst="rect">
            <a:avLst/>
          </a:prstGeom>
          <a:noFill/>
          <a:ln w="9525">
            <a:noFill/>
            <a:miter lim="800000"/>
            <a:headEnd/>
            <a:tailEnd/>
          </a:ln>
        </p:spPr>
        <p:txBody>
          <a:bodyPr>
            <a:spAutoFit/>
          </a:bodyPr>
          <a:lstStyle/>
          <a:p>
            <a:pPr>
              <a:spcBef>
                <a:spcPct val="50000"/>
              </a:spcBef>
            </a:pPr>
            <a:r>
              <a:rPr lang="en-GB" sz="2000" b="1">
                <a:latin typeface="Arial Narrow" pitchFamily="34" charset="0"/>
                <a:ea typeface="FZYaoTi" pitchFamily="2" charset="-122"/>
              </a:rPr>
              <a:t>By Lauren Davis</a:t>
            </a:r>
          </a:p>
        </p:txBody>
      </p:sp>
      <p:sp>
        <p:nvSpPr>
          <p:cNvPr id="9225" name="WordArt 9"/>
          <p:cNvSpPr>
            <a:spLocks noChangeArrowheads="1" noChangeShapeType="1" noTextEdit="1"/>
          </p:cNvSpPr>
          <p:nvPr/>
        </p:nvSpPr>
        <p:spPr bwMode="auto">
          <a:xfrm>
            <a:off x="684213" y="1773238"/>
            <a:ext cx="3019425" cy="533400"/>
          </a:xfrm>
          <a:prstGeom prst="rect">
            <a:avLst/>
          </a:prstGeom>
        </p:spPr>
        <p:txBody>
          <a:bodyPr wrap="none" fromWordArt="1">
            <a:prstTxWarp prst="textPlain">
              <a:avLst>
                <a:gd name="adj" fmla="val 50000"/>
              </a:avLst>
            </a:prstTxWarp>
          </a:bodyPr>
          <a:lstStyle/>
          <a:p>
            <a:pPr algn="ctr"/>
            <a:r>
              <a:rPr lang="en-GB" sz="3600" kern="10">
                <a:ln w="9525">
                  <a:solidFill>
                    <a:srgbClr val="000000"/>
                  </a:solidFill>
                  <a:round/>
                  <a:headEnd/>
                  <a:tailEnd/>
                </a:ln>
                <a:solidFill>
                  <a:srgbClr val="FFFFFF"/>
                </a:solidFill>
                <a:latin typeface="Harrington"/>
              </a:rPr>
              <a:t>Bugatti Veyron</a:t>
            </a:r>
          </a:p>
        </p:txBody>
      </p:sp>
      <p:pic>
        <p:nvPicPr>
          <p:cNvPr id="9226" name="Picture 10"/>
          <p:cNvPicPr>
            <a:picLocks noChangeAspect="1" noChangeArrowheads="1"/>
          </p:cNvPicPr>
          <p:nvPr/>
        </p:nvPicPr>
        <p:blipFill>
          <a:blip r:embed="rId5" cstate="screen"/>
          <a:srcRect/>
          <a:stretch>
            <a:fillRect/>
          </a:stretch>
        </p:blipFill>
        <p:spPr bwMode="auto">
          <a:xfrm>
            <a:off x="5724525" y="1412875"/>
            <a:ext cx="3095625" cy="232251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468313" y="1844675"/>
            <a:ext cx="5975350" cy="579438"/>
          </a:xfrm>
          <a:prstGeom prst="rect">
            <a:avLst/>
          </a:prstGeom>
          <a:noFill/>
          <a:ln w="9525">
            <a:noFill/>
            <a:miter lim="800000"/>
            <a:headEnd/>
            <a:tailEnd/>
          </a:ln>
        </p:spPr>
        <p:txBody>
          <a:bodyPr>
            <a:spAutoFit/>
          </a:bodyPr>
          <a:lstStyle/>
          <a:p>
            <a:pPr>
              <a:spcBef>
                <a:spcPct val="50000"/>
              </a:spcBef>
            </a:pPr>
            <a:r>
              <a:rPr lang="en-GB" sz="3200">
                <a:solidFill>
                  <a:schemeClr val="hlink"/>
                </a:solidFill>
              </a:rPr>
              <a:t>Car Designs </a:t>
            </a:r>
          </a:p>
        </p:txBody>
      </p:sp>
      <p:pic>
        <p:nvPicPr>
          <p:cNvPr id="10243" name="Picture 3" descr="b&amp;Q"/>
          <p:cNvPicPr>
            <a:picLocks noChangeAspect="1" noChangeArrowheads="1"/>
          </p:cNvPicPr>
          <p:nvPr/>
        </p:nvPicPr>
        <p:blipFill>
          <a:blip r:embed="rId2" cstate="screen">
            <a:lum bright="70000" contrast="-70000"/>
          </a:blip>
          <a:srcRect/>
          <a:stretch>
            <a:fillRect/>
          </a:stretch>
        </p:blipFill>
        <p:spPr bwMode="auto">
          <a:xfrm>
            <a:off x="4464050" y="3463925"/>
            <a:ext cx="4068763" cy="2917825"/>
          </a:xfrm>
          <a:prstGeom prst="rect">
            <a:avLst/>
          </a:prstGeom>
          <a:noFill/>
          <a:ln w="9525">
            <a:noFill/>
            <a:miter lim="800000"/>
            <a:headEnd/>
            <a:tailEnd/>
          </a:ln>
        </p:spPr>
      </p:pic>
      <p:pic>
        <p:nvPicPr>
          <p:cNvPr id="10244" name="Picture 4" descr="b&amp;Qcar"/>
          <p:cNvPicPr>
            <a:picLocks noChangeAspect="1" noChangeArrowheads="1"/>
          </p:cNvPicPr>
          <p:nvPr/>
        </p:nvPicPr>
        <p:blipFill>
          <a:blip r:embed="rId3">
            <a:lum bright="70000" contrast="-70000"/>
          </a:blip>
          <a:srcRect r="-3036"/>
          <a:stretch>
            <a:fillRect/>
          </a:stretch>
        </p:blipFill>
        <p:spPr bwMode="auto">
          <a:xfrm>
            <a:off x="536575" y="1914525"/>
            <a:ext cx="4251325" cy="2809875"/>
          </a:xfrm>
          <a:prstGeom prst="rect">
            <a:avLst/>
          </a:prstGeom>
          <a:noFill/>
          <a:ln w="9525">
            <a:noFill/>
            <a:miter lim="800000"/>
            <a:headEnd/>
            <a:tailEnd/>
          </a:ln>
        </p:spPr>
      </p:pic>
      <p:pic>
        <p:nvPicPr>
          <p:cNvPr id="10245" name="Picture 5"/>
          <p:cNvPicPr>
            <a:picLocks noChangeAspect="1" noChangeArrowheads="1"/>
          </p:cNvPicPr>
          <p:nvPr/>
        </p:nvPicPr>
        <p:blipFill>
          <a:blip r:embed="rId4"/>
          <a:srcRect/>
          <a:stretch>
            <a:fillRect/>
          </a:stretch>
        </p:blipFill>
        <p:spPr bwMode="auto">
          <a:xfrm>
            <a:off x="395288" y="1844675"/>
            <a:ext cx="3921125" cy="2940050"/>
          </a:xfrm>
          <a:prstGeom prst="rect">
            <a:avLst/>
          </a:prstGeom>
          <a:noFill/>
          <a:ln w="9525">
            <a:noFill/>
            <a:miter lim="800000"/>
            <a:headEnd/>
            <a:tailEnd/>
          </a:ln>
        </p:spPr>
      </p:pic>
      <p:sp>
        <p:nvSpPr>
          <p:cNvPr id="10246" name="Text Box 6"/>
          <p:cNvSpPr txBox="1">
            <a:spLocks noChangeArrowheads="1"/>
          </p:cNvSpPr>
          <p:nvPr/>
        </p:nvSpPr>
        <p:spPr bwMode="auto">
          <a:xfrm>
            <a:off x="4356100" y="1916113"/>
            <a:ext cx="4321175" cy="641350"/>
          </a:xfrm>
          <a:prstGeom prst="rect">
            <a:avLst/>
          </a:prstGeom>
          <a:noFill/>
          <a:ln w="9525">
            <a:noFill/>
            <a:miter lim="800000"/>
            <a:headEnd/>
            <a:tailEnd/>
          </a:ln>
        </p:spPr>
        <p:txBody>
          <a:bodyPr>
            <a:spAutoFit/>
          </a:bodyPr>
          <a:lstStyle/>
          <a:p>
            <a:pPr>
              <a:spcBef>
                <a:spcPct val="50000"/>
              </a:spcBef>
            </a:pPr>
            <a:r>
              <a:rPr lang="en-GB" sz="1800">
                <a:latin typeface="Arial Narrow" pitchFamily="34" charset="0"/>
                <a:ea typeface="FZYaoTi" pitchFamily="2" charset="-122"/>
              </a:rPr>
              <a:t>As per the tutorial we updated the wheel arches so that they would reappear on the screen.</a:t>
            </a:r>
          </a:p>
        </p:txBody>
      </p:sp>
      <p:pic>
        <p:nvPicPr>
          <p:cNvPr id="10247" name="Picture 7"/>
          <p:cNvPicPr>
            <a:picLocks noChangeAspect="1" noChangeArrowheads="1"/>
          </p:cNvPicPr>
          <p:nvPr/>
        </p:nvPicPr>
        <p:blipFill>
          <a:blip r:embed="rId5" cstate="screen"/>
          <a:srcRect/>
          <a:stretch>
            <a:fillRect/>
          </a:stretch>
        </p:blipFill>
        <p:spPr bwMode="auto">
          <a:xfrm>
            <a:off x="5003800" y="3573463"/>
            <a:ext cx="3887788" cy="2916237"/>
          </a:xfrm>
          <a:prstGeom prst="rect">
            <a:avLst/>
          </a:prstGeom>
          <a:noFill/>
          <a:ln w="9525">
            <a:noFill/>
            <a:miter lim="800000"/>
            <a:headEnd/>
            <a:tailEnd/>
          </a:ln>
        </p:spPr>
      </p:pic>
      <p:sp>
        <p:nvSpPr>
          <p:cNvPr id="10248" name="Text Box 8"/>
          <p:cNvSpPr txBox="1">
            <a:spLocks noChangeArrowheads="1"/>
          </p:cNvSpPr>
          <p:nvPr/>
        </p:nvSpPr>
        <p:spPr bwMode="auto">
          <a:xfrm>
            <a:off x="395288" y="4724400"/>
            <a:ext cx="4176712" cy="1739900"/>
          </a:xfrm>
          <a:prstGeom prst="rect">
            <a:avLst/>
          </a:prstGeom>
          <a:noFill/>
          <a:ln w="9525">
            <a:noFill/>
            <a:miter lim="800000"/>
            <a:headEnd/>
            <a:tailEnd/>
          </a:ln>
        </p:spPr>
        <p:txBody>
          <a:bodyPr>
            <a:spAutoFit/>
          </a:bodyPr>
          <a:lstStyle/>
          <a:p>
            <a:pPr>
              <a:spcBef>
                <a:spcPct val="50000"/>
              </a:spcBef>
            </a:pPr>
            <a:r>
              <a:rPr lang="en-GB" sz="1800">
                <a:latin typeface="Arial Narrow" pitchFamily="34" charset="0"/>
                <a:ea typeface="FZYaoTi" pitchFamily="2" charset="-122"/>
              </a:rPr>
              <a:t>Then we mirrored the extrusion to get the full car shape and rounded off all the edges. We then cut a triangular shaped hole all the way through the car body to make side view windows. We trimmed off the extra material off of the wheel arches to finish the basic modal.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553</TotalTime>
  <Words>1860</Words>
  <Application>Microsoft Office PowerPoint</Application>
  <PresentationFormat>On-screen Show (4:3)</PresentationFormat>
  <Paragraphs>95</Paragraphs>
  <Slides>23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Arial Narrow</vt:lpstr>
      <vt:lpstr>FZYaoTi</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Sandbach High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teststudent2</dc:creator>
  <cp:lastModifiedBy>Brotherhood</cp:lastModifiedBy>
  <cp:revision>36</cp:revision>
  <dcterms:created xsi:type="dcterms:W3CDTF">2009-04-01T08:41:38Z</dcterms:created>
  <dcterms:modified xsi:type="dcterms:W3CDTF">2009-07-07T15:05:39Z</dcterms:modified>
</cp:coreProperties>
</file>